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4152" r:id="rId1"/>
    <p:sldMasterId id="2147484164" r:id="rId2"/>
  </p:sldMasterIdLst>
  <p:notesMasterIdLst>
    <p:notesMasterId r:id="rId25"/>
  </p:notesMasterIdLst>
  <p:handoutMasterIdLst>
    <p:handoutMasterId r:id="rId26"/>
  </p:handoutMasterIdLst>
  <p:sldIdLst>
    <p:sldId id="466" r:id="rId3"/>
    <p:sldId id="495" r:id="rId4"/>
    <p:sldId id="529" r:id="rId5"/>
    <p:sldId id="520" r:id="rId6"/>
    <p:sldId id="509" r:id="rId7"/>
    <p:sldId id="532" r:id="rId8"/>
    <p:sldId id="533" r:id="rId9"/>
    <p:sldId id="534" r:id="rId10"/>
    <p:sldId id="535" r:id="rId11"/>
    <p:sldId id="536" r:id="rId12"/>
    <p:sldId id="537" r:id="rId13"/>
    <p:sldId id="541" r:id="rId14"/>
    <p:sldId id="542" r:id="rId15"/>
    <p:sldId id="539" r:id="rId16"/>
    <p:sldId id="511" r:id="rId17"/>
    <p:sldId id="512" r:id="rId18"/>
    <p:sldId id="538" r:id="rId19"/>
    <p:sldId id="526" r:id="rId20"/>
    <p:sldId id="540" r:id="rId21"/>
    <p:sldId id="528" r:id="rId22"/>
    <p:sldId id="505" r:id="rId23"/>
    <p:sldId id="506" r:id="rId24"/>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8C56"/>
    <a:srgbClr val="326C4E"/>
    <a:srgbClr val="0099FF"/>
    <a:srgbClr val="0066FF"/>
    <a:srgbClr val="47AAC5"/>
    <a:srgbClr val="FFF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053509-D622-430C-BCCE-8F3B6E4F5CE1}" v="28" dt="2023-09-27T07:16:41.6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94826" autoAdjust="0"/>
  </p:normalViewPr>
  <p:slideViewPr>
    <p:cSldViewPr>
      <p:cViewPr varScale="1">
        <p:scale>
          <a:sx n="69" d="100"/>
          <a:sy n="69" d="100"/>
        </p:scale>
        <p:origin x="124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39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VEEN, Khalida" userId="10ae8742-2822-48ab-964f-35e23059350e" providerId="ADAL" clId="{2E053509-D622-430C-BCCE-8F3B6E4F5CE1}"/>
    <pc:docChg chg="undo custSel addSld delSld modSld">
      <pc:chgData name="PARVEEN, Khalida" userId="10ae8742-2822-48ab-964f-35e23059350e" providerId="ADAL" clId="{2E053509-D622-430C-BCCE-8F3B6E4F5CE1}" dt="2023-09-28T05:40:27.362" v="222" actId="20577"/>
      <pc:docMkLst>
        <pc:docMk/>
      </pc:docMkLst>
      <pc:sldChg chg="del">
        <pc:chgData name="PARVEEN, Khalida" userId="10ae8742-2822-48ab-964f-35e23059350e" providerId="ADAL" clId="{2E053509-D622-430C-BCCE-8F3B6E4F5CE1}" dt="2023-09-27T07:17:17.338" v="161" actId="2696"/>
        <pc:sldMkLst>
          <pc:docMk/>
          <pc:sldMk cId="3481132580" sldId="418"/>
        </pc:sldMkLst>
      </pc:sldChg>
      <pc:sldChg chg="modSp mod">
        <pc:chgData name="PARVEEN, Khalida" userId="10ae8742-2822-48ab-964f-35e23059350e" providerId="ADAL" clId="{2E053509-D622-430C-BCCE-8F3B6E4F5CE1}" dt="2023-09-27T07:15:36.275" v="145" actId="14734"/>
        <pc:sldMkLst>
          <pc:docMk/>
          <pc:sldMk cId="682380560" sldId="460"/>
        </pc:sldMkLst>
        <pc:graphicFrameChg chg="modGraphic">
          <ac:chgData name="PARVEEN, Khalida" userId="10ae8742-2822-48ab-964f-35e23059350e" providerId="ADAL" clId="{2E053509-D622-430C-BCCE-8F3B6E4F5CE1}" dt="2023-09-27T07:15:36.275" v="145" actId="14734"/>
          <ac:graphicFrameMkLst>
            <pc:docMk/>
            <pc:sldMk cId="682380560" sldId="460"/>
            <ac:graphicFrameMk id="5" creationId="{C49A7D5B-006D-42C9-9480-69EE6C4DAD6C}"/>
          </ac:graphicFrameMkLst>
        </pc:graphicFrameChg>
      </pc:sldChg>
      <pc:sldChg chg="del">
        <pc:chgData name="PARVEEN, Khalida" userId="10ae8742-2822-48ab-964f-35e23059350e" providerId="ADAL" clId="{2E053509-D622-430C-BCCE-8F3B6E4F5CE1}" dt="2023-09-27T07:17:19.447" v="162" actId="2696"/>
        <pc:sldMkLst>
          <pc:docMk/>
          <pc:sldMk cId="3105859506" sldId="463"/>
        </pc:sldMkLst>
      </pc:sldChg>
      <pc:sldChg chg="addSp delSp modSp add mod">
        <pc:chgData name="PARVEEN, Khalida" userId="10ae8742-2822-48ab-964f-35e23059350e" providerId="ADAL" clId="{2E053509-D622-430C-BCCE-8F3B6E4F5CE1}" dt="2023-09-27T07:17:58.152" v="164" actId="6549"/>
        <pc:sldMkLst>
          <pc:docMk/>
          <pc:sldMk cId="4026443639" sldId="467"/>
        </pc:sldMkLst>
        <pc:spChg chg="mod">
          <ac:chgData name="PARVEEN, Khalida" userId="10ae8742-2822-48ab-964f-35e23059350e" providerId="ADAL" clId="{2E053509-D622-430C-BCCE-8F3B6E4F5CE1}" dt="2023-09-27T06:36:30.289" v="55" actId="20577"/>
          <ac:spMkLst>
            <pc:docMk/>
            <pc:sldMk cId="4026443639" sldId="467"/>
            <ac:spMk id="15" creationId="{65EBFF3F-F572-498C-A1D4-B5CC3C2EE8AD}"/>
          </ac:spMkLst>
        </pc:spChg>
        <pc:graphicFrameChg chg="add del mod">
          <ac:chgData name="PARVEEN, Khalida" userId="10ae8742-2822-48ab-964f-35e23059350e" providerId="ADAL" clId="{2E053509-D622-430C-BCCE-8F3B6E4F5CE1}" dt="2023-09-27T06:37:48.356" v="59"/>
          <ac:graphicFrameMkLst>
            <pc:docMk/>
            <pc:sldMk cId="4026443639" sldId="467"/>
            <ac:graphicFrameMk id="2" creationId="{F3436E83-12CE-C295-8654-B5A1B07368D1}"/>
          </ac:graphicFrameMkLst>
        </pc:graphicFrameChg>
        <pc:graphicFrameChg chg="del">
          <ac:chgData name="PARVEEN, Khalida" userId="10ae8742-2822-48ab-964f-35e23059350e" providerId="ADAL" clId="{2E053509-D622-430C-BCCE-8F3B6E4F5CE1}" dt="2023-09-27T06:35:18.947" v="1" actId="21"/>
          <ac:graphicFrameMkLst>
            <pc:docMk/>
            <pc:sldMk cId="4026443639" sldId="467"/>
            <ac:graphicFrameMk id="5" creationId="{C49A7D5B-006D-42C9-9480-69EE6C4DAD6C}"/>
          </ac:graphicFrameMkLst>
        </pc:graphicFrameChg>
        <pc:graphicFrameChg chg="add del mod modGraphic">
          <ac:chgData name="PARVEEN, Khalida" userId="10ae8742-2822-48ab-964f-35e23059350e" providerId="ADAL" clId="{2E053509-D622-430C-BCCE-8F3B6E4F5CE1}" dt="2023-09-27T06:38:03.400" v="67"/>
          <ac:graphicFrameMkLst>
            <pc:docMk/>
            <pc:sldMk cId="4026443639" sldId="467"/>
            <ac:graphicFrameMk id="6" creationId="{38A020B5-4F61-A19B-9507-24FAD89CA85A}"/>
          </ac:graphicFrameMkLst>
        </pc:graphicFrameChg>
        <pc:graphicFrameChg chg="add del mod">
          <ac:chgData name="PARVEEN, Khalida" userId="10ae8742-2822-48ab-964f-35e23059350e" providerId="ADAL" clId="{2E053509-D622-430C-BCCE-8F3B6E4F5CE1}" dt="2023-09-27T06:38:36.357" v="69"/>
          <ac:graphicFrameMkLst>
            <pc:docMk/>
            <pc:sldMk cId="4026443639" sldId="467"/>
            <ac:graphicFrameMk id="9" creationId="{0B85ED20-7DE6-657D-B54F-160E7626F809}"/>
          </ac:graphicFrameMkLst>
        </pc:graphicFrameChg>
        <pc:graphicFrameChg chg="del">
          <ac:chgData name="PARVEEN, Khalida" userId="10ae8742-2822-48ab-964f-35e23059350e" providerId="ADAL" clId="{2E053509-D622-430C-BCCE-8F3B6E4F5CE1}" dt="2023-09-27T06:35:27.385" v="2" actId="21"/>
          <ac:graphicFrameMkLst>
            <pc:docMk/>
            <pc:sldMk cId="4026443639" sldId="467"/>
            <ac:graphicFrameMk id="11" creationId="{8EE06FF2-8CAE-4583-9EDD-E22A3DC6D9FF}"/>
          </ac:graphicFrameMkLst>
        </pc:graphicFrameChg>
        <pc:graphicFrameChg chg="add del mod modGraphic">
          <ac:chgData name="PARVEEN, Khalida" userId="10ae8742-2822-48ab-964f-35e23059350e" providerId="ADAL" clId="{2E053509-D622-430C-BCCE-8F3B6E4F5CE1}" dt="2023-09-27T06:40:26.263" v="77"/>
          <ac:graphicFrameMkLst>
            <pc:docMk/>
            <pc:sldMk cId="4026443639" sldId="467"/>
            <ac:graphicFrameMk id="12" creationId="{CE570F03-BFE5-6243-3498-851FEDE98FE5}"/>
          </ac:graphicFrameMkLst>
        </pc:graphicFrameChg>
        <pc:graphicFrameChg chg="add del mod">
          <ac:chgData name="PARVEEN, Khalida" userId="10ae8742-2822-48ab-964f-35e23059350e" providerId="ADAL" clId="{2E053509-D622-430C-BCCE-8F3B6E4F5CE1}" dt="2023-09-27T06:40:40.255" v="79"/>
          <ac:graphicFrameMkLst>
            <pc:docMk/>
            <pc:sldMk cId="4026443639" sldId="467"/>
            <ac:graphicFrameMk id="14" creationId="{6C0DCD1C-F745-C1C1-2FBA-34B978A35BF8}"/>
          </ac:graphicFrameMkLst>
        </pc:graphicFrameChg>
        <pc:graphicFrameChg chg="add del mod modGraphic">
          <ac:chgData name="PARVEEN, Khalida" userId="10ae8742-2822-48ab-964f-35e23059350e" providerId="ADAL" clId="{2E053509-D622-430C-BCCE-8F3B6E4F5CE1}" dt="2023-09-27T06:47:17.210" v="99" actId="21"/>
          <ac:graphicFrameMkLst>
            <pc:docMk/>
            <pc:sldMk cId="4026443639" sldId="467"/>
            <ac:graphicFrameMk id="16" creationId="{E637E8D5-8D91-68C1-D568-3B394A37DE6E}"/>
          </ac:graphicFrameMkLst>
        </pc:graphicFrameChg>
        <pc:graphicFrameChg chg="add del mod">
          <ac:chgData name="PARVEEN, Khalida" userId="10ae8742-2822-48ab-964f-35e23059350e" providerId="ADAL" clId="{2E053509-D622-430C-BCCE-8F3B6E4F5CE1}" dt="2023-09-27T06:53:52.713" v="102"/>
          <ac:graphicFrameMkLst>
            <pc:docMk/>
            <pc:sldMk cId="4026443639" sldId="467"/>
            <ac:graphicFrameMk id="17" creationId="{360C04B1-2DCE-7F92-D178-5500926E60A3}"/>
          </ac:graphicFrameMkLst>
        </pc:graphicFrameChg>
        <pc:graphicFrameChg chg="add del mod modGraphic">
          <ac:chgData name="PARVEEN, Khalida" userId="10ae8742-2822-48ab-964f-35e23059350e" providerId="ADAL" clId="{2E053509-D622-430C-BCCE-8F3B6E4F5CE1}" dt="2023-09-27T07:10:09.140" v="108" actId="21"/>
          <ac:graphicFrameMkLst>
            <pc:docMk/>
            <pc:sldMk cId="4026443639" sldId="467"/>
            <ac:graphicFrameMk id="18" creationId="{9455F14A-4739-75B2-643E-5863F62739C8}"/>
          </ac:graphicFrameMkLst>
        </pc:graphicFrameChg>
        <pc:graphicFrameChg chg="add del mod">
          <ac:chgData name="PARVEEN, Khalida" userId="10ae8742-2822-48ab-964f-35e23059350e" providerId="ADAL" clId="{2E053509-D622-430C-BCCE-8F3B6E4F5CE1}" dt="2023-09-27T07:10:52.059" v="110"/>
          <ac:graphicFrameMkLst>
            <pc:docMk/>
            <pc:sldMk cId="4026443639" sldId="467"/>
            <ac:graphicFrameMk id="21" creationId="{608930D4-9C71-819E-EE23-2EC34D68B84B}"/>
          </ac:graphicFrameMkLst>
        </pc:graphicFrameChg>
        <pc:graphicFrameChg chg="add mod modGraphic">
          <ac:chgData name="PARVEEN, Khalida" userId="10ae8742-2822-48ab-964f-35e23059350e" providerId="ADAL" clId="{2E053509-D622-430C-BCCE-8F3B6E4F5CE1}" dt="2023-09-27T07:17:58.152" v="164" actId="6549"/>
          <ac:graphicFrameMkLst>
            <pc:docMk/>
            <pc:sldMk cId="4026443639" sldId="467"/>
            <ac:graphicFrameMk id="23" creationId="{4CBAD215-5757-7806-E9BF-E0C88A1F5001}"/>
          </ac:graphicFrameMkLst>
        </pc:graphicFrameChg>
      </pc:sldChg>
      <pc:sldChg chg="addSp delSp add del mod">
        <pc:chgData name="PARVEEN, Khalida" userId="10ae8742-2822-48ab-964f-35e23059350e" providerId="ADAL" clId="{2E053509-D622-430C-BCCE-8F3B6E4F5CE1}" dt="2023-09-27T06:47:09.460" v="98" actId="2890"/>
        <pc:sldMkLst>
          <pc:docMk/>
          <pc:sldMk cId="819131545" sldId="468"/>
        </pc:sldMkLst>
        <pc:graphicFrameChg chg="add del">
          <ac:chgData name="PARVEEN, Khalida" userId="10ae8742-2822-48ab-964f-35e23059350e" providerId="ADAL" clId="{2E053509-D622-430C-BCCE-8F3B6E4F5CE1}" dt="2023-09-27T06:46:58.617" v="97" actId="21"/>
          <ac:graphicFrameMkLst>
            <pc:docMk/>
            <pc:sldMk cId="819131545" sldId="468"/>
            <ac:graphicFrameMk id="16" creationId="{E637E8D5-8D91-68C1-D568-3B394A37DE6E}"/>
          </ac:graphicFrameMkLst>
        </pc:graphicFrameChg>
      </pc:sldChg>
      <pc:sldChg chg="addSp delSp modSp add mod">
        <pc:chgData name="PARVEEN, Khalida" userId="10ae8742-2822-48ab-964f-35e23059350e" providerId="ADAL" clId="{2E053509-D622-430C-BCCE-8F3B6E4F5CE1}" dt="2023-09-28T05:40:27.362" v="222" actId="20577"/>
        <pc:sldMkLst>
          <pc:docMk/>
          <pc:sldMk cId="1397008961" sldId="468"/>
        </pc:sldMkLst>
        <pc:graphicFrameChg chg="add del mod">
          <ac:chgData name="PARVEEN, Khalida" userId="10ae8742-2822-48ab-964f-35e23059350e" providerId="ADAL" clId="{2E053509-D622-430C-BCCE-8F3B6E4F5CE1}" dt="2023-09-27T07:12:00.953" v="120"/>
          <ac:graphicFrameMkLst>
            <pc:docMk/>
            <pc:sldMk cId="1397008961" sldId="468"/>
            <ac:graphicFrameMk id="2" creationId="{8B32E3AD-8038-2FA7-3C3D-600B9425E40D}"/>
          </ac:graphicFrameMkLst>
        </pc:graphicFrameChg>
        <pc:graphicFrameChg chg="add del mod modGraphic">
          <ac:chgData name="PARVEEN, Khalida" userId="10ae8742-2822-48ab-964f-35e23059350e" providerId="ADAL" clId="{2E053509-D622-430C-BCCE-8F3B6E4F5CE1}" dt="2023-09-27T07:12:21.609" v="125" actId="21"/>
          <ac:graphicFrameMkLst>
            <pc:docMk/>
            <pc:sldMk cId="1397008961" sldId="468"/>
            <ac:graphicFrameMk id="5" creationId="{98469C20-BAA5-8989-BBF3-8D36D3AFCC0D}"/>
          </ac:graphicFrameMkLst>
        </pc:graphicFrameChg>
        <pc:graphicFrameChg chg="add del mod">
          <ac:chgData name="PARVEEN, Khalida" userId="10ae8742-2822-48ab-964f-35e23059350e" providerId="ADAL" clId="{2E053509-D622-430C-BCCE-8F3B6E4F5CE1}" dt="2023-09-27T07:14:01.936" v="127"/>
          <ac:graphicFrameMkLst>
            <pc:docMk/>
            <pc:sldMk cId="1397008961" sldId="468"/>
            <ac:graphicFrameMk id="6" creationId="{85120601-A164-9274-8A5E-74310A1701DB}"/>
          </ac:graphicFrameMkLst>
        </pc:graphicFrameChg>
        <pc:graphicFrameChg chg="add mod modGraphic">
          <ac:chgData name="PARVEEN, Khalida" userId="10ae8742-2822-48ab-964f-35e23059350e" providerId="ADAL" clId="{2E053509-D622-430C-BCCE-8F3B6E4F5CE1}" dt="2023-09-28T05:40:27.362" v="222" actId="20577"/>
          <ac:graphicFrameMkLst>
            <pc:docMk/>
            <pc:sldMk cId="1397008961" sldId="468"/>
            <ac:graphicFrameMk id="9" creationId="{18B43504-1BAB-0EC4-A091-142E1C24D161}"/>
          </ac:graphicFrameMkLst>
        </pc:graphicFrameChg>
      </pc:sldChg>
      <pc:sldChg chg="addSp delSp modSp add mod">
        <pc:chgData name="PARVEEN, Khalida" userId="10ae8742-2822-48ab-964f-35e23059350e" providerId="ADAL" clId="{2E053509-D622-430C-BCCE-8F3B6E4F5CE1}" dt="2023-09-27T07:17:12.103" v="160" actId="313"/>
        <pc:sldMkLst>
          <pc:docMk/>
          <pc:sldMk cId="88683442" sldId="469"/>
        </pc:sldMkLst>
        <pc:graphicFrameChg chg="add del mod">
          <ac:chgData name="PARVEEN, Khalida" userId="10ae8742-2822-48ab-964f-35e23059350e" providerId="ADAL" clId="{2E053509-D622-430C-BCCE-8F3B6E4F5CE1}" dt="2023-09-27T07:16:41.603" v="151"/>
          <ac:graphicFrameMkLst>
            <pc:docMk/>
            <pc:sldMk cId="88683442" sldId="469"/>
            <ac:graphicFrameMk id="2" creationId="{D6A31632-2E81-FCDB-2449-426C8ADDB7D0}"/>
          </ac:graphicFrameMkLst>
        </pc:graphicFrameChg>
        <pc:graphicFrameChg chg="add mod modGraphic">
          <ac:chgData name="PARVEEN, Khalida" userId="10ae8742-2822-48ab-964f-35e23059350e" providerId="ADAL" clId="{2E053509-D622-430C-BCCE-8F3B6E4F5CE1}" dt="2023-09-27T07:17:12.103" v="160" actId="313"/>
          <ac:graphicFrameMkLst>
            <pc:docMk/>
            <pc:sldMk cId="88683442" sldId="469"/>
            <ac:graphicFrameMk id="5" creationId="{74A8B51A-333F-6ABD-20E8-479CE5501967}"/>
          </ac:graphicFrameMkLst>
        </pc:graphicFrameChg>
        <pc:graphicFrameChg chg="del">
          <ac:chgData name="PARVEEN, Khalida" userId="10ae8742-2822-48ab-964f-35e23059350e" providerId="ADAL" clId="{2E053509-D622-430C-BCCE-8F3B6E4F5CE1}" dt="2023-09-27T07:16:32.118" v="149" actId="21"/>
          <ac:graphicFrameMkLst>
            <pc:docMk/>
            <pc:sldMk cId="88683442" sldId="469"/>
            <ac:graphicFrameMk id="9" creationId="{18B43504-1BAB-0EC4-A091-142E1C24D161}"/>
          </ac:graphicFrameMkLst>
        </pc:graphicFrameChg>
      </pc:sldChg>
      <pc:sldChg chg="addSp delSp modSp add mod">
        <pc:chgData name="PARVEEN, Khalida" userId="10ae8742-2822-48ab-964f-35e23059350e" providerId="ADAL" clId="{2E053509-D622-430C-BCCE-8F3B6E4F5CE1}" dt="2023-09-27T07:21:47.359" v="183" actId="478"/>
        <pc:sldMkLst>
          <pc:docMk/>
          <pc:sldMk cId="2197276631" sldId="470"/>
        </pc:sldMkLst>
        <pc:spChg chg="add del mod">
          <ac:chgData name="PARVEEN, Khalida" userId="10ae8742-2822-48ab-964f-35e23059350e" providerId="ADAL" clId="{2E053509-D622-430C-BCCE-8F3B6E4F5CE1}" dt="2023-09-27T07:21:47.359" v="183" actId="478"/>
          <ac:spMkLst>
            <pc:docMk/>
            <pc:sldMk cId="2197276631" sldId="470"/>
            <ac:spMk id="6" creationId="{153FD0CF-E060-EAE3-2D18-719E6C9C3759}"/>
          </ac:spMkLst>
        </pc:spChg>
        <pc:spChg chg="mod">
          <ac:chgData name="PARVEEN, Khalida" userId="10ae8742-2822-48ab-964f-35e23059350e" providerId="ADAL" clId="{2E053509-D622-430C-BCCE-8F3B6E4F5CE1}" dt="2023-09-27T07:19:34.676" v="169" actId="6549"/>
          <ac:spMkLst>
            <pc:docMk/>
            <pc:sldMk cId="2197276631" sldId="470"/>
            <ac:spMk id="15" creationId="{65EBFF3F-F572-498C-A1D4-B5CC3C2EE8AD}"/>
          </ac:spMkLst>
        </pc:spChg>
        <pc:graphicFrameChg chg="del">
          <ac:chgData name="PARVEEN, Khalida" userId="10ae8742-2822-48ab-964f-35e23059350e" providerId="ADAL" clId="{2E053509-D622-430C-BCCE-8F3B6E4F5CE1}" dt="2023-09-27T07:19:03.937" v="166" actId="21"/>
          <ac:graphicFrameMkLst>
            <pc:docMk/>
            <pc:sldMk cId="2197276631" sldId="470"/>
            <ac:graphicFrameMk id="5" creationId="{74A8B51A-333F-6ABD-20E8-479CE5501967}"/>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510CFFE1-48CD-4B77-BD42-DC05136466AE}" type="datetimeFigureOut">
              <a:rPr lang="en-US" smtClean="0"/>
              <a:t>7/31/2024</a:t>
            </a:fld>
            <a:endParaRPr lang="en-US"/>
          </a:p>
        </p:txBody>
      </p:sp>
      <p:sp>
        <p:nvSpPr>
          <p:cNvPr id="4" name="Footer Placeholder 3"/>
          <p:cNvSpPr>
            <a:spLocks noGrp="1"/>
          </p:cNvSpPr>
          <p:nvPr>
            <p:ph type="ftr" sz="quarter" idx="2"/>
          </p:nvPr>
        </p:nvSpPr>
        <p:spPr>
          <a:xfrm>
            <a:off x="0" y="9377363"/>
            <a:ext cx="2946400"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377363"/>
            <a:ext cx="2946400" cy="495300"/>
          </a:xfrm>
          <a:prstGeom prst="rect">
            <a:avLst/>
          </a:prstGeom>
        </p:spPr>
        <p:txBody>
          <a:bodyPr vert="horz" lIns="91440" tIns="45720" rIns="91440" bIns="45720" rtlCol="0" anchor="b"/>
          <a:lstStyle>
            <a:lvl1pPr algn="r">
              <a:defRPr sz="1200"/>
            </a:lvl1pPr>
          </a:lstStyle>
          <a:p>
            <a:fld id="{65D89738-9AEC-4DC8-BC60-1F132936F848}" type="slidenum">
              <a:rPr lang="en-US" smtClean="0"/>
              <a:t>‹#›</a:t>
            </a:fld>
            <a:endParaRPr lang="en-US"/>
          </a:p>
        </p:txBody>
      </p:sp>
    </p:spTree>
    <p:extLst>
      <p:ext uri="{BB962C8B-B14F-4D97-AF65-F5344CB8AC3E}">
        <p14:creationId xmlns:p14="http://schemas.microsoft.com/office/powerpoint/2010/main" val="33674318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3166" tIns="46582" rIns="93166" bIns="46582" rtlCol="0"/>
          <a:lstStyle>
            <a:lvl1pPr algn="l">
              <a:defRPr sz="1200"/>
            </a:lvl1pPr>
          </a:lstStyle>
          <a:p>
            <a:endParaRPr lang="en-US" dirty="0"/>
          </a:p>
        </p:txBody>
      </p:sp>
      <p:sp>
        <p:nvSpPr>
          <p:cNvPr id="3" name="Date Placeholder 2"/>
          <p:cNvSpPr>
            <a:spLocks noGrp="1"/>
          </p:cNvSpPr>
          <p:nvPr>
            <p:ph type="dt" idx="1"/>
          </p:nvPr>
        </p:nvSpPr>
        <p:spPr>
          <a:xfrm>
            <a:off x="3850445" y="0"/>
            <a:ext cx="2945659" cy="493633"/>
          </a:xfrm>
          <a:prstGeom prst="rect">
            <a:avLst/>
          </a:prstGeom>
        </p:spPr>
        <p:txBody>
          <a:bodyPr vert="horz" lIns="93166" tIns="46582" rIns="93166" bIns="46582" rtlCol="0"/>
          <a:lstStyle>
            <a:lvl1pPr algn="r">
              <a:defRPr sz="1200"/>
            </a:lvl1pPr>
          </a:lstStyle>
          <a:p>
            <a:fld id="{5383F219-A4B5-49B9-8227-00825A14DBDA}" type="datetimeFigureOut">
              <a:rPr lang="en-US" smtClean="0"/>
              <a:t>7/31/2024</a:t>
            </a:fld>
            <a:endParaRPr lang="en-US" dirty="0"/>
          </a:p>
        </p:txBody>
      </p:sp>
      <p:sp>
        <p:nvSpPr>
          <p:cNvPr id="4" name="Slide Image Placeholder 3"/>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3166" tIns="46582" rIns="93166" bIns="46582" rtlCol="0" anchor="ctr"/>
          <a:lstStyle/>
          <a:p>
            <a:endParaRPr lang="en-US" dirty="0"/>
          </a:p>
        </p:txBody>
      </p:sp>
      <p:sp>
        <p:nvSpPr>
          <p:cNvPr id="5" name="Notes Placeholder 4"/>
          <p:cNvSpPr>
            <a:spLocks noGrp="1"/>
          </p:cNvSpPr>
          <p:nvPr>
            <p:ph type="body" sz="quarter" idx="3"/>
          </p:nvPr>
        </p:nvSpPr>
        <p:spPr>
          <a:xfrm>
            <a:off x="679768" y="4689517"/>
            <a:ext cx="5438140" cy="4442698"/>
          </a:xfrm>
          <a:prstGeom prst="rect">
            <a:avLst/>
          </a:prstGeom>
        </p:spPr>
        <p:txBody>
          <a:bodyPr vert="horz" lIns="93166" tIns="46582" rIns="93166"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18"/>
            <a:ext cx="2945659" cy="493633"/>
          </a:xfrm>
          <a:prstGeom prst="rect">
            <a:avLst/>
          </a:prstGeom>
        </p:spPr>
        <p:txBody>
          <a:bodyPr vert="horz" lIns="93166" tIns="46582" rIns="93166"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5" y="9377318"/>
            <a:ext cx="2945659" cy="493633"/>
          </a:xfrm>
          <a:prstGeom prst="rect">
            <a:avLst/>
          </a:prstGeom>
        </p:spPr>
        <p:txBody>
          <a:bodyPr vert="horz" lIns="93166" tIns="46582" rIns="93166" bIns="46582" rtlCol="0" anchor="b"/>
          <a:lstStyle>
            <a:lvl1pPr algn="r">
              <a:defRPr sz="1200"/>
            </a:lvl1pPr>
          </a:lstStyle>
          <a:p>
            <a:fld id="{95DD7AFA-FBB3-4030-80E1-A659AD6F6A13}" type="slidenum">
              <a:rPr lang="en-US" smtClean="0"/>
              <a:t>‹#›</a:t>
            </a:fld>
            <a:endParaRPr lang="en-US" dirty="0"/>
          </a:p>
        </p:txBody>
      </p:sp>
    </p:spTree>
    <p:extLst>
      <p:ext uri="{BB962C8B-B14F-4D97-AF65-F5344CB8AC3E}">
        <p14:creationId xmlns:p14="http://schemas.microsoft.com/office/powerpoint/2010/main" val="32754765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95DD7AFA-FBB3-4030-80E1-A659AD6F6A13}" type="slidenum">
              <a:rPr lang="en-US" smtClean="0"/>
              <a:t>1</a:t>
            </a:fld>
            <a:endParaRPr lang="en-US" dirty="0"/>
          </a:p>
        </p:txBody>
      </p:sp>
    </p:spTree>
    <p:extLst>
      <p:ext uri="{BB962C8B-B14F-4D97-AF65-F5344CB8AC3E}">
        <p14:creationId xmlns:p14="http://schemas.microsoft.com/office/powerpoint/2010/main" val="2016288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solidFill>
                  <a:prstClr val="black">
                    <a:lumMod val="75000"/>
                    <a:lumOff val="25000"/>
                  </a:prstClr>
                </a:solidFill>
              </a:rPr>
              <a:t>AS and CHW: 7-day prior notice period is required with no salary deduction.</a:t>
            </a:r>
          </a:p>
          <a:p>
            <a:pPr lvl="0"/>
            <a:r>
              <a:rPr lang="en-US" dirty="0" smtClean="0">
                <a:solidFill>
                  <a:prstClr val="black">
                    <a:lumMod val="75000"/>
                    <a:lumOff val="25000"/>
                  </a:prstClr>
                </a:solidFill>
              </a:rPr>
              <a:t>UC and above: required to serve 15-day notice period with no salary deduction.</a:t>
            </a:r>
          </a:p>
          <a:p>
            <a:pPr lvl="0"/>
            <a:r>
              <a:rPr lang="en-US" dirty="0" smtClean="0">
                <a:solidFill>
                  <a:prstClr val="black">
                    <a:lumMod val="75000"/>
                    <a:lumOff val="25000"/>
                  </a:prstClr>
                </a:solidFill>
              </a:rPr>
              <a:t>In both cases, staffs are paid for actual field days worked. CTC conclude the contract of staff not adhering to notice periods.</a:t>
            </a:r>
          </a:p>
          <a:p>
            <a:pPr lvl="0"/>
            <a:r>
              <a:rPr lang="en-US" dirty="0" smtClean="0">
                <a:solidFill>
                  <a:prstClr val="black">
                    <a:lumMod val="75000"/>
                    <a:lumOff val="25000"/>
                  </a:prstClr>
                </a:solidFill>
              </a:rPr>
              <a:t>If CTC wants to conclude anyone's contract during</a:t>
            </a:r>
            <a:r>
              <a:rPr lang="en-US" baseline="0" dirty="0" smtClean="0">
                <a:solidFill>
                  <a:prstClr val="black">
                    <a:lumMod val="75000"/>
                    <a:lumOff val="25000"/>
                  </a:prstClr>
                </a:solidFill>
              </a:rPr>
              <a:t> his active contract period then we have to give them a notice of 15 days </a:t>
            </a:r>
            <a:endParaRPr lang="en-US" dirty="0" smtClean="0">
              <a:solidFill>
                <a:prstClr val="black">
                  <a:lumMod val="75000"/>
                  <a:lumOff val="25000"/>
                </a:prstClr>
              </a:solidFill>
            </a:endParaRPr>
          </a:p>
          <a:p>
            <a:pPr lvl="0"/>
            <a:endParaRPr lang="en-US" dirty="0" smtClean="0">
              <a:solidFill>
                <a:prstClr val="black">
                  <a:lumMod val="75000"/>
                  <a:lumOff val="25000"/>
                </a:prst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CTC HR issues termination letters based on instructions from WHO Federal Office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pPr lvl="0"/>
            <a:r>
              <a:rPr lang="en-US" sz="1200" kern="1200" dirty="0" smtClean="0">
                <a:solidFill>
                  <a:schemeClr val="tx1"/>
                </a:solidFill>
                <a:effectLst/>
                <a:latin typeface="+mn-lt"/>
                <a:ea typeface="+mn-ea"/>
                <a:cs typeface="+mn-cs"/>
              </a:rPr>
              <a:t>Resignation cannot take effect, while disciplinary proceedings are ongoing.</a:t>
            </a:r>
          </a:p>
          <a:p>
            <a:pPr lvl="0"/>
            <a:r>
              <a:rPr lang="en-US" sz="1200" kern="1200" dirty="0" smtClean="0">
                <a:solidFill>
                  <a:schemeClr val="tx1"/>
                </a:solidFill>
                <a:effectLst/>
                <a:latin typeface="+mn-lt"/>
                <a:ea typeface="+mn-ea"/>
                <a:cs typeface="+mn-cs"/>
              </a:rPr>
              <a:t>CTC focal person conducts exit interview over phone.</a:t>
            </a:r>
          </a:p>
          <a:p>
            <a:pPr lvl="0"/>
            <a:r>
              <a:rPr lang="en-US" sz="1200" kern="1200" dirty="0" smtClean="0">
                <a:solidFill>
                  <a:schemeClr val="tx1"/>
                </a:solidFill>
                <a:effectLst/>
                <a:latin typeface="+mn-lt"/>
                <a:ea typeface="+mn-ea"/>
                <a:cs typeface="+mn-cs"/>
              </a:rPr>
              <a:t>If a staff member doesn’t submit a written resignation, the supervisor can declare it on their behalf for CTC‟s acceptance.</a:t>
            </a:r>
          </a:p>
          <a:p>
            <a:r>
              <a:rPr lang="en-US" sz="1200" kern="1200" dirty="0" smtClean="0">
                <a:solidFill>
                  <a:schemeClr val="tx1"/>
                </a:solidFill>
                <a:effectLst/>
                <a:latin typeface="+mn-lt"/>
                <a:ea typeface="+mn-ea"/>
                <a:cs typeface="+mn-cs"/>
              </a:rPr>
              <a:t>If the exit interview shows that the supervisor false information with malicious intent, CTC may investigate the matter.</a:t>
            </a:r>
            <a:endParaRPr lang="en-US" dirty="0" smtClean="0">
              <a:solidFill>
                <a:schemeClr val="bg1"/>
              </a:solidFill>
            </a:endParaRPr>
          </a:p>
          <a:p>
            <a:pPr lvl="0"/>
            <a:endParaRPr lang="en-US" dirty="0" smtClean="0">
              <a:solidFill>
                <a:prstClr val="black">
                  <a:lumMod val="75000"/>
                  <a:lumOff val="25000"/>
                </a:prstClr>
              </a:solidFill>
            </a:endParaRPr>
          </a:p>
          <a:p>
            <a:pPr lvl="0"/>
            <a:endParaRPr lang="en-US" dirty="0">
              <a:solidFill>
                <a:prstClr val="black">
                  <a:lumMod val="75000"/>
                  <a:lumOff val="25000"/>
                </a:prstClr>
              </a:solidFill>
            </a:endParaRPr>
          </a:p>
        </p:txBody>
      </p:sp>
      <p:sp>
        <p:nvSpPr>
          <p:cNvPr id="4" name="Slide Number Placeholder 3"/>
          <p:cNvSpPr>
            <a:spLocks noGrp="1"/>
          </p:cNvSpPr>
          <p:nvPr>
            <p:ph type="sldNum" sz="quarter" idx="10"/>
          </p:nvPr>
        </p:nvSpPr>
        <p:spPr/>
        <p:txBody>
          <a:bodyPr/>
          <a:lstStyle/>
          <a:p>
            <a:fld id="{95DD7AFA-FBB3-4030-80E1-A659AD6F6A13}" type="slidenum">
              <a:rPr lang="en-US" smtClean="0"/>
              <a:t>10</a:t>
            </a:fld>
            <a:endParaRPr lang="en-US" dirty="0"/>
          </a:p>
        </p:txBody>
      </p:sp>
    </p:spTree>
    <p:extLst>
      <p:ext uri="{BB962C8B-B14F-4D97-AF65-F5344CB8AC3E}">
        <p14:creationId xmlns:p14="http://schemas.microsoft.com/office/powerpoint/2010/main" val="2038581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Performance Status</a:t>
            </a:r>
          </a:p>
          <a:p>
            <a:r>
              <a:rPr lang="en-US" sz="1200" kern="1200" dirty="0" smtClean="0">
                <a:solidFill>
                  <a:schemeClr val="tx1"/>
                </a:solidFill>
                <a:effectLst/>
                <a:latin typeface="+mn-lt"/>
                <a:ea typeface="+mn-ea"/>
                <a:cs typeface="+mn-cs"/>
              </a:rPr>
              <a:t>Percent Marks</a:t>
            </a:r>
          </a:p>
          <a:p>
            <a:r>
              <a:rPr lang="en-US" sz="1200" kern="1200" dirty="0" smtClean="0">
                <a:solidFill>
                  <a:schemeClr val="tx1"/>
                </a:solidFill>
                <a:effectLst/>
                <a:latin typeface="+mn-lt"/>
                <a:ea typeface="+mn-ea"/>
                <a:cs typeface="+mn-cs"/>
              </a:rPr>
              <a:t>Possible Actions</a:t>
            </a:r>
          </a:p>
          <a:p>
            <a:r>
              <a:rPr lang="en-US" sz="1200" kern="1200" dirty="0" smtClean="0">
                <a:solidFill>
                  <a:schemeClr val="tx1"/>
                </a:solidFill>
                <a:effectLst/>
                <a:latin typeface="+mn-lt"/>
                <a:ea typeface="+mn-ea"/>
                <a:cs typeface="+mn-cs"/>
              </a:rPr>
              <a:t>Remarks</a:t>
            </a:r>
          </a:p>
          <a:p>
            <a:r>
              <a:rPr lang="en-US" sz="1200" kern="1200" dirty="0" smtClean="0">
                <a:solidFill>
                  <a:schemeClr val="tx1"/>
                </a:solidFill>
                <a:effectLst/>
                <a:latin typeface="+mn-lt"/>
                <a:ea typeface="+mn-ea"/>
                <a:cs typeface="+mn-cs"/>
              </a:rPr>
              <a:t>Satisfactory</a:t>
            </a:r>
          </a:p>
          <a:p>
            <a:r>
              <a:rPr lang="en-US" sz="1200" kern="1200" dirty="0" smtClean="0">
                <a:solidFill>
                  <a:schemeClr val="tx1"/>
                </a:solidFill>
                <a:effectLst/>
                <a:latin typeface="+mn-lt"/>
                <a:ea typeface="+mn-ea"/>
                <a:cs typeface="+mn-cs"/>
              </a:rPr>
              <a:t>70% and</a:t>
            </a:r>
          </a:p>
          <a:p>
            <a:r>
              <a:rPr lang="en-US" sz="1200" kern="1200" dirty="0" smtClean="0">
                <a:solidFill>
                  <a:schemeClr val="tx1"/>
                </a:solidFill>
                <a:effectLst/>
                <a:latin typeface="+mn-lt"/>
                <a:ea typeface="+mn-ea"/>
                <a:cs typeface="+mn-cs"/>
              </a:rPr>
              <a:t>above</a:t>
            </a:r>
          </a:p>
          <a:p>
            <a:r>
              <a:rPr lang="en-US" sz="1200" kern="1200" dirty="0" smtClean="0">
                <a:solidFill>
                  <a:schemeClr val="tx1"/>
                </a:solidFill>
                <a:effectLst/>
                <a:latin typeface="+mn-lt"/>
                <a:ea typeface="+mn-ea"/>
                <a:cs typeface="+mn-cs"/>
              </a:rPr>
              <a:t>Contract extension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Need Improvement</a:t>
            </a:r>
          </a:p>
          <a:p>
            <a:r>
              <a:rPr lang="en-US" sz="1200" kern="1200" dirty="0" smtClean="0">
                <a:solidFill>
                  <a:schemeClr val="tx1"/>
                </a:solidFill>
                <a:effectLst/>
                <a:latin typeface="+mn-lt"/>
                <a:ea typeface="+mn-ea"/>
                <a:cs typeface="+mn-cs"/>
              </a:rPr>
              <a:t>Equal and above 50% to</a:t>
            </a:r>
          </a:p>
          <a:p>
            <a:r>
              <a:rPr lang="en-US" sz="1200" kern="1200" dirty="0" smtClean="0">
                <a:solidFill>
                  <a:schemeClr val="tx1"/>
                </a:solidFill>
                <a:effectLst/>
                <a:latin typeface="+mn-lt"/>
                <a:ea typeface="+mn-ea"/>
                <a:cs typeface="+mn-cs"/>
              </a:rPr>
              <a:t>less than 70%</a:t>
            </a:r>
          </a:p>
          <a:p>
            <a:r>
              <a:rPr lang="en-US" sz="1200" kern="1200" dirty="0" smtClean="0">
                <a:solidFill>
                  <a:schemeClr val="tx1"/>
                </a:solidFill>
                <a:effectLst/>
                <a:latin typeface="+mn-lt"/>
                <a:ea typeface="+mn-ea"/>
                <a:cs typeface="+mn-cs"/>
              </a:rPr>
              <a:t>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Time: Counselling session with need improvement letter. The staff will be re-evaluated after three months.</a:t>
            </a:r>
          </a:p>
          <a:p>
            <a:r>
              <a:rPr lang="en-US" sz="1200" kern="1200" dirty="0" smtClean="0">
                <a:solidFill>
                  <a:schemeClr val="tx1"/>
                </a:solidFill>
                <a:effectLst/>
                <a:latin typeface="+mn-lt"/>
                <a:ea typeface="+mn-ea"/>
                <a:cs typeface="+mn-cs"/>
              </a:rPr>
              <a:t>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Time: Warning letter and will be re-evaluated after 3 months.</a:t>
            </a:r>
          </a:p>
          <a:p>
            <a:r>
              <a:rPr lang="en-US" sz="1200" kern="1200" dirty="0" smtClean="0">
                <a:solidFill>
                  <a:schemeClr val="tx1"/>
                </a:solidFill>
                <a:effectLst/>
                <a:latin typeface="+mn-lt"/>
                <a:ea typeface="+mn-ea"/>
                <a:cs typeface="+mn-cs"/>
              </a:rPr>
              <a:t>3</a:t>
            </a:r>
            <a:r>
              <a:rPr lang="en-US" sz="1200" kern="1200" baseline="30000" dirty="0" smtClean="0">
                <a:solidFill>
                  <a:schemeClr val="tx1"/>
                </a:solidFill>
                <a:effectLst/>
                <a:latin typeface="+mn-lt"/>
                <a:ea typeface="+mn-ea"/>
                <a:cs typeface="+mn-cs"/>
              </a:rPr>
              <a:t>rd</a:t>
            </a:r>
            <a:r>
              <a:rPr lang="en-US" sz="1200" kern="1200" dirty="0" smtClean="0">
                <a:solidFill>
                  <a:schemeClr val="tx1"/>
                </a:solidFill>
                <a:effectLst/>
                <a:latin typeface="+mn-lt"/>
                <a:ea typeface="+mn-ea"/>
                <a:cs typeface="+mn-cs"/>
              </a:rPr>
              <a:t> Time: Final Warning letter and will be re-evaluated after 3 months.</a:t>
            </a:r>
          </a:p>
          <a:p>
            <a:r>
              <a:rPr lang="en-US" sz="1200" kern="1200" dirty="0" smtClean="0">
                <a:solidFill>
                  <a:schemeClr val="tx1"/>
                </a:solidFill>
                <a:effectLst/>
                <a:latin typeface="+mn-lt"/>
                <a:ea typeface="+mn-ea"/>
                <a:cs typeface="+mn-cs"/>
              </a:rPr>
              <a:t>4</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Time: Termination</a:t>
            </a:r>
          </a:p>
          <a:p>
            <a:r>
              <a:rPr lang="en-US" sz="1200" kern="1200" dirty="0" smtClean="0">
                <a:solidFill>
                  <a:schemeClr val="tx1"/>
                </a:solidFill>
                <a:effectLst/>
                <a:latin typeface="+mn-lt"/>
                <a:ea typeface="+mn-ea"/>
                <a:cs typeface="+mn-cs"/>
              </a:rPr>
              <a:t>Disciplinary actions will be taken on case-to-case basis in each appraisal process.</a:t>
            </a:r>
          </a:p>
          <a:p>
            <a:r>
              <a:rPr lang="en-US" sz="1200" kern="1200" dirty="0" smtClean="0">
                <a:solidFill>
                  <a:schemeClr val="tx1"/>
                </a:solidFill>
                <a:effectLst/>
                <a:latin typeface="+mn-lt"/>
                <a:ea typeface="+mn-ea"/>
                <a:cs typeface="+mn-cs"/>
              </a:rPr>
              <a:t>Unsatisfactory</a:t>
            </a:r>
          </a:p>
          <a:p>
            <a:r>
              <a:rPr lang="en-US" sz="1200" kern="1200" dirty="0" smtClean="0">
                <a:solidFill>
                  <a:schemeClr val="tx1"/>
                </a:solidFill>
                <a:effectLst/>
                <a:latin typeface="+mn-lt"/>
                <a:ea typeface="+mn-ea"/>
                <a:cs typeface="+mn-cs"/>
              </a:rPr>
              <a:t>Below 50%</a:t>
            </a:r>
          </a:p>
          <a:p>
            <a:r>
              <a:rPr lang="en-US" sz="1200" kern="1200" dirty="0" smtClean="0">
                <a:solidFill>
                  <a:schemeClr val="tx1"/>
                </a:solidFill>
                <a:effectLst/>
                <a:latin typeface="+mn-lt"/>
                <a:ea typeface="+mn-ea"/>
                <a:cs typeface="+mn-cs"/>
              </a:rPr>
              <a:t>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Time: Warning letter and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will be re-evaluated after 3</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months.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Time: Final Warning letter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and will be re-evaluated after 3</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months.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a:t>
            </a:r>
            <a:r>
              <a:rPr lang="en-US" sz="1200" kern="1200" baseline="30000" dirty="0" smtClean="0">
                <a:solidFill>
                  <a:schemeClr val="tx1"/>
                </a:solidFill>
                <a:effectLst/>
                <a:latin typeface="+mn-lt"/>
                <a:ea typeface="+mn-ea"/>
                <a:cs typeface="+mn-cs"/>
              </a:rPr>
              <a:t>rd</a:t>
            </a:r>
            <a:r>
              <a:rPr lang="en-US" sz="1200" kern="1200" dirty="0" smtClean="0">
                <a:solidFill>
                  <a:schemeClr val="tx1"/>
                </a:solidFill>
                <a:effectLst/>
                <a:latin typeface="+mn-lt"/>
                <a:ea typeface="+mn-ea"/>
                <a:cs typeface="+mn-cs"/>
              </a:rPr>
              <a:t> Time: Termination</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14</a:t>
            </a:fld>
            <a:endParaRPr lang="en-US" dirty="0"/>
          </a:p>
        </p:txBody>
      </p:sp>
    </p:spTree>
    <p:extLst>
      <p:ext uri="{BB962C8B-B14F-4D97-AF65-F5344CB8AC3E}">
        <p14:creationId xmlns:p14="http://schemas.microsoft.com/office/powerpoint/2010/main" val="3694291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rPr>
              <a:t>If any staff faces injury or illness due while performing field activities during his/her daily job, s/he is entitled to two weeks paid medical leave in case of hospitalization.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rPr>
              <a:t>In case of injuries while not performing in the field, they can take up to two weeks off without pay if they are to stay in the hospital or as per doctor’s recommendation for bed rest.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16</a:t>
            </a:fld>
            <a:endParaRPr lang="en-US" dirty="0"/>
          </a:p>
        </p:txBody>
      </p:sp>
    </p:spTree>
    <p:extLst>
      <p:ext uri="{BB962C8B-B14F-4D97-AF65-F5344CB8AC3E}">
        <p14:creationId xmlns:p14="http://schemas.microsoft.com/office/powerpoint/2010/main" val="2699187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rPr>
              <a:t>If any staff faces injury or illness due while performing field activities during his/her daily job, s/he is entitled to two weeks paid medical leave in case of hospitalization.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rPr>
              <a:t>In case of injuries while not performing in the field, they can take up to two weeks off without pay if they are to stay in the hospital or as per doctor’s recommendation for bed rest.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17</a:t>
            </a:fld>
            <a:endParaRPr lang="en-US" dirty="0"/>
          </a:p>
        </p:txBody>
      </p:sp>
    </p:spTree>
    <p:extLst>
      <p:ext uri="{BB962C8B-B14F-4D97-AF65-F5344CB8AC3E}">
        <p14:creationId xmlns:p14="http://schemas.microsoft.com/office/powerpoint/2010/main" val="1943054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bg1"/>
                </a:solidFill>
              </a:rPr>
              <a:t>EOBI (Employees Old-Age Benefits Institution) contribution which is to be made for all staff on the payroll subject to registration with EOBI</a:t>
            </a:r>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18</a:t>
            </a:fld>
            <a:endParaRPr lang="en-US" dirty="0"/>
          </a:p>
        </p:txBody>
      </p:sp>
    </p:spTree>
    <p:extLst>
      <p:ext uri="{BB962C8B-B14F-4D97-AF65-F5344CB8AC3E}">
        <p14:creationId xmlns:p14="http://schemas.microsoft.com/office/powerpoint/2010/main" val="3924095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bg1"/>
                </a:solidFill>
              </a:rPr>
              <a:t>EOBI (Employees Old-Age Benefits Institution) contribution which is to be made for all staff on the payroll subject to registration with EOBI</a:t>
            </a:r>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19</a:t>
            </a:fld>
            <a:endParaRPr lang="en-US" dirty="0"/>
          </a:p>
        </p:txBody>
      </p:sp>
    </p:spTree>
    <p:extLst>
      <p:ext uri="{BB962C8B-B14F-4D97-AF65-F5344CB8AC3E}">
        <p14:creationId xmlns:p14="http://schemas.microsoft.com/office/powerpoint/2010/main" val="643919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solidFill>
                  <a:prstClr val="black">
                    <a:lumMod val="75000"/>
                    <a:lumOff val="25000"/>
                  </a:prstClr>
                </a:solidFill>
              </a:rPr>
              <a:t>AS and CHW: 7-day prior notice period is required with no salary deduction.</a:t>
            </a:r>
          </a:p>
          <a:p>
            <a:pPr lvl="0"/>
            <a:r>
              <a:rPr lang="en-US" dirty="0" smtClean="0">
                <a:solidFill>
                  <a:prstClr val="black">
                    <a:lumMod val="75000"/>
                    <a:lumOff val="25000"/>
                  </a:prstClr>
                </a:solidFill>
              </a:rPr>
              <a:t>UC and above: required to serve 15-day notice period with no salary deduction.</a:t>
            </a:r>
          </a:p>
          <a:p>
            <a:pPr lvl="0"/>
            <a:r>
              <a:rPr lang="en-US" dirty="0" smtClean="0">
                <a:solidFill>
                  <a:prstClr val="black">
                    <a:lumMod val="75000"/>
                    <a:lumOff val="25000"/>
                  </a:prstClr>
                </a:solidFill>
              </a:rPr>
              <a:t>In both cases, staffs are paid for actual field days worked. CTC conclude the contract of staff not adhering to notice periods.</a:t>
            </a:r>
          </a:p>
          <a:p>
            <a:pPr lvl="0"/>
            <a:r>
              <a:rPr lang="en-US" dirty="0" smtClean="0">
                <a:solidFill>
                  <a:prstClr val="black">
                    <a:lumMod val="75000"/>
                    <a:lumOff val="25000"/>
                  </a:prstClr>
                </a:solidFill>
              </a:rPr>
              <a:t>If CTC wants to conclude anyone's contract during</a:t>
            </a:r>
            <a:r>
              <a:rPr lang="en-US" baseline="0" dirty="0" smtClean="0">
                <a:solidFill>
                  <a:prstClr val="black">
                    <a:lumMod val="75000"/>
                    <a:lumOff val="25000"/>
                  </a:prstClr>
                </a:solidFill>
              </a:rPr>
              <a:t> his active contract period then we have to give them a notice of 15 days </a:t>
            </a:r>
            <a:endParaRPr lang="en-US" dirty="0" smtClean="0">
              <a:solidFill>
                <a:prstClr val="black">
                  <a:lumMod val="75000"/>
                  <a:lumOff val="25000"/>
                </a:prstClr>
              </a:solidFill>
            </a:endParaRPr>
          </a:p>
          <a:p>
            <a:pPr lvl="0"/>
            <a:endParaRPr lang="en-US" dirty="0" smtClean="0">
              <a:solidFill>
                <a:prstClr val="black">
                  <a:lumMod val="75000"/>
                  <a:lumOff val="25000"/>
                </a:prst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CTC HR issues termination letters based on instructions from WHO Federal Office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pPr lvl="0"/>
            <a:r>
              <a:rPr lang="en-US" sz="1200" kern="1200" dirty="0" smtClean="0">
                <a:solidFill>
                  <a:schemeClr val="tx1"/>
                </a:solidFill>
                <a:effectLst/>
                <a:latin typeface="+mn-lt"/>
                <a:ea typeface="+mn-ea"/>
                <a:cs typeface="+mn-cs"/>
              </a:rPr>
              <a:t>Resignation cannot take effect, while disciplinary proceedings are ongoing.</a:t>
            </a:r>
          </a:p>
          <a:p>
            <a:pPr lvl="0"/>
            <a:r>
              <a:rPr lang="en-US" sz="1200" kern="1200" dirty="0" smtClean="0">
                <a:solidFill>
                  <a:schemeClr val="tx1"/>
                </a:solidFill>
                <a:effectLst/>
                <a:latin typeface="+mn-lt"/>
                <a:ea typeface="+mn-ea"/>
                <a:cs typeface="+mn-cs"/>
              </a:rPr>
              <a:t>CTC focal person conducts exit interview over phone.</a:t>
            </a:r>
          </a:p>
          <a:p>
            <a:pPr lvl="0"/>
            <a:r>
              <a:rPr lang="en-US" sz="1200" kern="1200" dirty="0" smtClean="0">
                <a:solidFill>
                  <a:schemeClr val="tx1"/>
                </a:solidFill>
                <a:effectLst/>
                <a:latin typeface="+mn-lt"/>
                <a:ea typeface="+mn-ea"/>
                <a:cs typeface="+mn-cs"/>
              </a:rPr>
              <a:t>If a staff member doesn’t submit a written resignation, the supervisor can declare it on their behalf for CTC‟s acceptance.</a:t>
            </a:r>
          </a:p>
          <a:p>
            <a:r>
              <a:rPr lang="en-US" sz="1200" kern="1200" dirty="0" smtClean="0">
                <a:solidFill>
                  <a:schemeClr val="tx1"/>
                </a:solidFill>
                <a:effectLst/>
                <a:latin typeface="+mn-lt"/>
                <a:ea typeface="+mn-ea"/>
                <a:cs typeface="+mn-cs"/>
              </a:rPr>
              <a:t>If the exit interview shows that the supervisor false information with malicious intent, CTC may investigate the matter.</a:t>
            </a:r>
            <a:endParaRPr lang="en-US" dirty="0" smtClean="0">
              <a:solidFill>
                <a:schemeClr val="bg1"/>
              </a:solidFill>
            </a:endParaRPr>
          </a:p>
          <a:p>
            <a:pPr lvl="0"/>
            <a:endParaRPr lang="en-US" dirty="0" smtClean="0">
              <a:solidFill>
                <a:prstClr val="black">
                  <a:lumMod val="75000"/>
                  <a:lumOff val="25000"/>
                </a:prstClr>
              </a:solidFill>
            </a:endParaRPr>
          </a:p>
          <a:p>
            <a:pPr lvl="0"/>
            <a:endParaRPr lang="en-US" dirty="0">
              <a:solidFill>
                <a:prstClr val="black">
                  <a:lumMod val="75000"/>
                  <a:lumOff val="25000"/>
                </a:prstClr>
              </a:solidFill>
            </a:endParaRPr>
          </a:p>
        </p:txBody>
      </p:sp>
      <p:sp>
        <p:nvSpPr>
          <p:cNvPr id="4" name="Slide Number Placeholder 3"/>
          <p:cNvSpPr>
            <a:spLocks noGrp="1"/>
          </p:cNvSpPr>
          <p:nvPr>
            <p:ph type="sldNum" sz="quarter" idx="10"/>
          </p:nvPr>
        </p:nvSpPr>
        <p:spPr/>
        <p:txBody>
          <a:bodyPr/>
          <a:lstStyle/>
          <a:p>
            <a:fld id="{95DD7AFA-FBB3-4030-80E1-A659AD6F6A13}" type="slidenum">
              <a:rPr lang="en-US" smtClean="0"/>
              <a:t>20</a:t>
            </a:fld>
            <a:endParaRPr lang="en-US" dirty="0"/>
          </a:p>
        </p:txBody>
      </p:sp>
    </p:spTree>
    <p:extLst>
      <p:ext uri="{BB962C8B-B14F-4D97-AF65-F5344CB8AC3E}">
        <p14:creationId xmlns:p14="http://schemas.microsoft.com/office/powerpoint/2010/main" val="283167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95DD7AFA-FBB3-4030-80E1-A659AD6F6A13}" type="slidenum">
              <a:rPr lang="en-US" smtClean="0"/>
              <a:t>22</a:t>
            </a:fld>
            <a:endParaRPr lang="en-US" dirty="0"/>
          </a:p>
        </p:txBody>
      </p:sp>
    </p:spTree>
    <p:extLst>
      <p:ext uri="{BB962C8B-B14F-4D97-AF65-F5344CB8AC3E}">
        <p14:creationId xmlns:p14="http://schemas.microsoft.com/office/powerpoint/2010/main" val="4274030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55D449-B875-4B8D-8E66-224D27E54C9A}" type="slidenum">
              <a:rPr lang="en-US" smtClean="0"/>
              <a:t>2</a:t>
            </a:fld>
            <a:endParaRPr lang="en-US"/>
          </a:p>
        </p:txBody>
      </p:sp>
    </p:spTree>
    <p:extLst>
      <p:ext uri="{BB962C8B-B14F-4D97-AF65-F5344CB8AC3E}">
        <p14:creationId xmlns:p14="http://schemas.microsoft.com/office/powerpoint/2010/main" val="2331328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55D449-B875-4B8D-8E66-224D27E54C9A}" type="slidenum">
              <a:rPr lang="en-US" smtClean="0"/>
              <a:t>3</a:t>
            </a:fld>
            <a:endParaRPr lang="en-US"/>
          </a:p>
        </p:txBody>
      </p:sp>
    </p:spTree>
    <p:extLst>
      <p:ext uri="{BB962C8B-B14F-4D97-AF65-F5344CB8AC3E}">
        <p14:creationId xmlns:p14="http://schemas.microsoft.com/office/powerpoint/2010/main" val="4009637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All staff has a specific area/duty station assigned, and only CTC holds the authority to modify their duty station.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We have two type of transfers/</a:t>
            </a:r>
            <a:r>
              <a:rPr lang="en-US" baseline="0" dirty="0" smtClean="0">
                <a:solidFill>
                  <a:schemeClr val="bg1"/>
                </a:solidFill>
              </a:rPr>
              <a:t> shuffling: Permanent and Second one is temporary.</a:t>
            </a:r>
          </a:p>
          <a:p>
            <a:pPr lvl="0"/>
            <a:r>
              <a:rPr lang="en-US" sz="1200" b="1" kern="1200" dirty="0" smtClean="0">
                <a:solidFill>
                  <a:schemeClr val="tx1"/>
                </a:solidFill>
                <a:effectLst/>
                <a:latin typeface="+mn-lt"/>
                <a:ea typeface="+mn-ea"/>
                <a:cs typeface="+mn-cs"/>
              </a:rPr>
              <a:t>For AS and CHW Transfers</a:t>
            </a:r>
            <a:r>
              <a:rPr lang="en-US" sz="1200" kern="1200" dirty="0" smtClean="0">
                <a:solidFill>
                  <a:schemeClr val="tx1"/>
                </a:solidFill>
                <a:effectLst/>
                <a:latin typeface="+mn-lt"/>
                <a:ea typeface="+mn-ea"/>
                <a:cs typeface="+mn-cs"/>
              </a:rPr>
              <a:t>: approval from the respective WHO PO is required for transfers within the UC. For transfers beyond UC boundaries, approval from WHO FO is required.</a:t>
            </a:r>
          </a:p>
          <a:p>
            <a:pPr lvl="0"/>
            <a:r>
              <a:rPr lang="en-US" sz="1200" b="1" kern="1200" dirty="0" smtClean="0">
                <a:solidFill>
                  <a:schemeClr val="tx1"/>
                </a:solidFill>
                <a:effectLst/>
                <a:latin typeface="+mn-lt"/>
                <a:ea typeface="+mn-ea"/>
                <a:cs typeface="+mn-cs"/>
              </a:rPr>
              <a:t>For UC and above position</a:t>
            </a:r>
            <a:r>
              <a:rPr lang="en-US" sz="1200" kern="1200" dirty="0" smtClean="0">
                <a:solidFill>
                  <a:schemeClr val="tx1"/>
                </a:solidFill>
                <a:effectLst/>
                <a:latin typeface="+mn-lt"/>
                <a:ea typeface="+mn-ea"/>
                <a:cs typeface="+mn-cs"/>
              </a:rPr>
              <a:t>: Approval from WHO FO is required for all transfers.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9555D449-B875-4B8D-8E66-224D27E54C9A}" type="slidenum">
              <a:rPr lang="en-US" smtClean="0"/>
              <a:t>4</a:t>
            </a:fld>
            <a:endParaRPr lang="en-US"/>
          </a:p>
        </p:txBody>
      </p:sp>
    </p:spTree>
    <p:extLst>
      <p:ext uri="{BB962C8B-B14F-4D97-AF65-F5344CB8AC3E}">
        <p14:creationId xmlns:p14="http://schemas.microsoft.com/office/powerpoint/2010/main" val="3019355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Working days and policies and working hours are followed as per district/government policy. However, the nature of work requires working till late evening or on holidays/weekends.</a:t>
            </a:r>
          </a:p>
          <a:p>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5</a:t>
            </a:fld>
            <a:endParaRPr lang="en-US" dirty="0"/>
          </a:p>
        </p:txBody>
      </p:sp>
    </p:spTree>
    <p:extLst>
      <p:ext uri="{BB962C8B-B14F-4D97-AF65-F5344CB8AC3E}">
        <p14:creationId xmlns:p14="http://schemas.microsoft.com/office/powerpoint/2010/main" val="4184594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Working days and policies and working hours are followed as per district/government policy. However, the nature of work requires working till late evening or on holidays/weekends.</a:t>
            </a:r>
          </a:p>
          <a:p>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6</a:t>
            </a:fld>
            <a:endParaRPr lang="en-US" dirty="0"/>
          </a:p>
        </p:txBody>
      </p:sp>
    </p:spTree>
    <p:extLst>
      <p:ext uri="{BB962C8B-B14F-4D97-AF65-F5344CB8AC3E}">
        <p14:creationId xmlns:p14="http://schemas.microsoft.com/office/powerpoint/2010/main" val="1834390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All staff has a specific area/duty station assigned, and only CTC holds the authority to modify their duty station.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We have two type of transfers/</a:t>
            </a:r>
            <a:r>
              <a:rPr lang="en-US" baseline="0" dirty="0" smtClean="0">
                <a:solidFill>
                  <a:schemeClr val="bg1"/>
                </a:solidFill>
              </a:rPr>
              <a:t> shuffling: Permanent and Second one is temporary.</a:t>
            </a:r>
          </a:p>
          <a:p>
            <a:pPr lvl="0"/>
            <a:r>
              <a:rPr lang="en-US" sz="1200" b="1" kern="1200" dirty="0" smtClean="0">
                <a:solidFill>
                  <a:schemeClr val="tx1"/>
                </a:solidFill>
                <a:effectLst/>
                <a:latin typeface="+mn-lt"/>
                <a:ea typeface="+mn-ea"/>
                <a:cs typeface="+mn-cs"/>
              </a:rPr>
              <a:t>For AS and CHW Transfers</a:t>
            </a:r>
            <a:r>
              <a:rPr lang="en-US" sz="1200" kern="1200" dirty="0" smtClean="0">
                <a:solidFill>
                  <a:schemeClr val="tx1"/>
                </a:solidFill>
                <a:effectLst/>
                <a:latin typeface="+mn-lt"/>
                <a:ea typeface="+mn-ea"/>
                <a:cs typeface="+mn-cs"/>
              </a:rPr>
              <a:t>: approval from the respective WHO PO is required for transfers within the UC. For transfers beyond UC boundaries, approval from WHO FO is required.</a:t>
            </a:r>
          </a:p>
          <a:p>
            <a:pPr lvl="0"/>
            <a:r>
              <a:rPr lang="en-US" sz="1200" b="1" kern="1200" dirty="0" smtClean="0">
                <a:solidFill>
                  <a:schemeClr val="tx1"/>
                </a:solidFill>
                <a:effectLst/>
                <a:latin typeface="+mn-lt"/>
                <a:ea typeface="+mn-ea"/>
                <a:cs typeface="+mn-cs"/>
              </a:rPr>
              <a:t>For UC and above position</a:t>
            </a:r>
            <a:r>
              <a:rPr lang="en-US" sz="1200" kern="1200" dirty="0" smtClean="0">
                <a:solidFill>
                  <a:schemeClr val="tx1"/>
                </a:solidFill>
                <a:effectLst/>
                <a:latin typeface="+mn-lt"/>
                <a:ea typeface="+mn-ea"/>
                <a:cs typeface="+mn-cs"/>
              </a:rPr>
              <a:t>: Approval from WHO FO is required for all transfers.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9555D449-B875-4B8D-8E66-224D27E54C9A}" type="slidenum">
              <a:rPr lang="en-US" smtClean="0"/>
              <a:t>7</a:t>
            </a:fld>
            <a:endParaRPr lang="en-US"/>
          </a:p>
        </p:txBody>
      </p:sp>
    </p:spTree>
    <p:extLst>
      <p:ext uri="{BB962C8B-B14F-4D97-AF65-F5344CB8AC3E}">
        <p14:creationId xmlns:p14="http://schemas.microsoft.com/office/powerpoint/2010/main" val="1854413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All staff has a specific area/duty station assigned, and only CTC holds the authority to modify their duty station.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We have two type of transfers/</a:t>
            </a:r>
            <a:r>
              <a:rPr lang="en-US" baseline="0" dirty="0" smtClean="0">
                <a:solidFill>
                  <a:schemeClr val="bg1"/>
                </a:solidFill>
              </a:rPr>
              <a:t> shuffling: Permanent and Second one is temporary.</a:t>
            </a:r>
          </a:p>
          <a:p>
            <a:pPr lvl="0"/>
            <a:r>
              <a:rPr lang="en-US" sz="1200" b="1" kern="1200" dirty="0" smtClean="0">
                <a:solidFill>
                  <a:schemeClr val="tx1"/>
                </a:solidFill>
                <a:effectLst/>
                <a:latin typeface="+mn-lt"/>
                <a:ea typeface="+mn-ea"/>
                <a:cs typeface="+mn-cs"/>
              </a:rPr>
              <a:t>For AS and CHW Transfers</a:t>
            </a:r>
            <a:r>
              <a:rPr lang="en-US" sz="1200" kern="1200" dirty="0" smtClean="0">
                <a:solidFill>
                  <a:schemeClr val="tx1"/>
                </a:solidFill>
                <a:effectLst/>
                <a:latin typeface="+mn-lt"/>
                <a:ea typeface="+mn-ea"/>
                <a:cs typeface="+mn-cs"/>
              </a:rPr>
              <a:t>: approval from the respective WHO PO is required for transfers within the UC. For transfers beyond UC boundaries, approval from WHO FO is required.</a:t>
            </a:r>
          </a:p>
          <a:p>
            <a:pPr lvl="0"/>
            <a:r>
              <a:rPr lang="en-US" sz="1200" b="1" kern="1200" dirty="0" smtClean="0">
                <a:solidFill>
                  <a:schemeClr val="tx1"/>
                </a:solidFill>
                <a:effectLst/>
                <a:latin typeface="+mn-lt"/>
                <a:ea typeface="+mn-ea"/>
                <a:cs typeface="+mn-cs"/>
              </a:rPr>
              <a:t>For UC and above position</a:t>
            </a:r>
            <a:r>
              <a:rPr lang="en-US" sz="1200" kern="1200" dirty="0" smtClean="0">
                <a:solidFill>
                  <a:schemeClr val="tx1"/>
                </a:solidFill>
                <a:effectLst/>
                <a:latin typeface="+mn-lt"/>
                <a:ea typeface="+mn-ea"/>
                <a:cs typeface="+mn-cs"/>
              </a:rPr>
              <a:t>: Approval from WHO FO is required for all transfers.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9555D449-B875-4B8D-8E66-224D27E54C9A}" type="slidenum">
              <a:rPr lang="en-US" smtClean="0"/>
              <a:t>8</a:t>
            </a:fld>
            <a:endParaRPr lang="en-US"/>
          </a:p>
        </p:txBody>
      </p:sp>
    </p:spTree>
    <p:extLst>
      <p:ext uri="{BB962C8B-B14F-4D97-AF65-F5344CB8AC3E}">
        <p14:creationId xmlns:p14="http://schemas.microsoft.com/office/powerpoint/2010/main" val="388398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a proper kinship policy</a:t>
            </a:r>
            <a:r>
              <a:rPr lang="en-US" baseline="0" dirty="0" smtClean="0"/>
              <a:t> in which it is clearly defined that no can work under the direct supervision of their blood relative to avoid any conflict of interest and biasness, discrimination, favoritism.</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In case of wrong information provided then the staff contract will be terminated on immediate basis</a:t>
            </a:r>
            <a:endParaRPr lang="x-none"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95DD7AFA-FBB3-4030-80E1-A659AD6F6A13}" type="slidenum">
              <a:rPr lang="en-US" smtClean="0"/>
              <a:t>9</a:t>
            </a:fld>
            <a:endParaRPr lang="en-US" dirty="0"/>
          </a:p>
        </p:txBody>
      </p:sp>
    </p:spTree>
    <p:extLst>
      <p:ext uri="{BB962C8B-B14F-4D97-AF65-F5344CB8AC3E}">
        <p14:creationId xmlns:p14="http://schemas.microsoft.com/office/powerpoint/2010/main" val="3292367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81A6C05-130A-4335-9E61-C54EAB0A1C9C}" type="datetime5">
              <a:rPr lang="en-US" smtClean="0"/>
              <a:t>31-Jul-24</a:t>
            </a:fld>
            <a:endParaRPr lang="en-US" dirty="0"/>
          </a:p>
        </p:txBody>
      </p:sp>
      <p:sp>
        <p:nvSpPr>
          <p:cNvPr id="17" name="Footer Placeholder 16"/>
          <p:cNvSpPr>
            <a:spLocks noGrp="1"/>
          </p:cNvSpPr>
          <p:nvPr>
            <p:ph type="ftr" sz="quarter" idx="11"/>
          </p:nvPr>
        </p:nvSpPr>
        <p:spPr/>
        <p:txBody>
          <a:bodyPr/>
          <a:lstStyle/>
          <a:p>
            <a:r>
              <a:rPr lang="en-US" smtClean="0"/>
              <a:t>CBV/PTPP SOPs</a:t>
            </a:r>
            <a:endParaRPr lang="en-US" dirty="0"/>
          </a:p>
        </p:txBody>
      </p:sp>
      <p:sp>
        <p:nvSpPr>
          <p:cNvPr id="29" name="Slide Number Placeholder 28"/>
          <p:cNvSpPr>
            <a:spLocks noGrp="1"/>
          </p:cNvSpPr>
          <p:nvPr>
            <p:ph type="sldNum" sz="quarter" idx="12"/>
          </p:nvPr>
        </p:nvSpPr>
        <p:spPr/>
        <p:txBody>
          <a:bodyPr/>
          <a:lstStyle/>
          <a:p>
            <a:fld id="{325E4391-81AB-40BF-AE34-F4C206CDF260}"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CBD58E-3D21-4E17-AD96-279CA5DD3A3A}" type="datetime5">
              <a:rPr lang="en-US" smtClean="0"/>
              <a:t>31-Jul-24</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CBV/PTPP SOPs</a:t>
            </a:r>
            <a:endParaRPr lang="en-US" dirty="0"/>
          </a:p>
        </p:txBody>
      </p:sp>
      <p:sp>
        <p:nvSpPr>
          <p:cNvPr id="6" name="Slide Number Placeholder 5"/>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D1F7A4-B833-4137-8470-94B5C8CC9A0B}" type="datetime5">
              <a:rPr lang="en-US" smtClean="0"/>
              <a:t>31-Jul-24</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CBV/PTPP SOPs</a:t>
            </a:r>
            <a:endParaRPr lang="en-US" dirty="0"/>
          </a:p>
        </p:txBody>
      </p:sp>
      <p:sp>
        <p:nvSpPr>
          <p:cNvPr id="6" name="Slide Number Placeholder 5"/>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A0584-8A30-4E6D-87EA-7585A181A5C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id="{64AA51E0-0D08-4CB3-B0DD-A705A4D3C0C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id="{B5E027B4-6216-4AF0-A871-A6AE9CDE140C}"/>
              </a:ext>
            </a:extLst>
          </p:cNvPr>
          <p:cNvSpPr>
            <a:spLocks noGrp="1"/>
          </p:cNvSpPr>
          <p:nvPr>
            <p:ph type="dt" sz="half" idx="10"/>
          </p:nvPr>
        </p:nvSpPr>
        <p:spPr/>
        <p:txBody>
          <a:bodyPr/>
          <a:lstStyle/>
          <a:p>
            <a:fld id="{B7DA34FD-D5AC-472A-84F7-66BB73CC8E58}" type="datetime5">
              <a:rPr lang="en-US" smtClean="0"/>
              <a:t>31-Jul-24</a:t>
            </a:fld>
            <a:endParaRPr lang="x-none" dirty="0"/>
          </a:p>
        </p:txBody>
      </p:sp>
      <p:sp>
        <p:nvSpPr>
          <p:cNvPr id="5" name="Footer Placeholder 4">
            <a:extLst>
              <a:ext uri="{FF2B5EF4-FFF2-40B4-BE49-F238E27FC236}">
                <a16:creationId xmlns:a16="http://schemas.microsoft.com/office/drawing/2014/main" id="{CED25F10-16E2-4912-8AEB-5BB1FEA0050C}"/>
              </a:ext>
            </a:extLst>
          </p:cNvPr>
          <p:cNvSpPr>
            <a:spLocks noGrp="1"/>
          </p:cNvSpPr>
          <p:nvPr>
            <p:ph type="ftr" sz="quarter" idx="11"/>
          </p:nvPr>
        </p:nvSpPr>
        <p:spPr/>
        <p:txBody>
          <a:bodyPr/>
          <a:lstStyle>
            <a:lvl1pPr>
              <a:defRPr/>
            </a:lvl1pPr>
          </a:lstStyle>
          <a:p>
            <a:r>
              <a:rPr lang="en-US" smtClean="0"/>
              <a:t>CBV/PTPP SOPs</a:t>
            </a:r>
            <a:endParaRPr lang="x-none" dirty="0"/>
          </a:p>
        </p:txBody>
      </p:sp>
      <p:sp>
        <p:nvSpPr>
          <p:cNvPr id="6" name="Slide Number Placeholder 5">
            <a:extLst>
              <a:ext uri="{FF2B5EF4-FFF2-40B4-BE49-F238E27FC236}">
                <a16:creationId xmlns:a16="http://schemas.microsoft.com/office/drawing/2014/main" id="{84A0AADF-8DF9-44AE-9044-23EBE8A83BD8}"/>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4049516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27E8A-D6ED-4B14-A8C3-B987B503CF6E}"/>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8B654989-B8EF-467C-9021-4127CF7083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98FE70F2-5010-428A-8230-52683107F084}"/>
              </a:ext>
            </a:extLst>
          </p:cNvPr>
          <p:cNvSpPr>
            <a:spLocks noGrp="1"/>
          </p:cNvSpPr>
          <p:nvPr>
            <p:ph type="dt" sz="half" idx="10"/>
          </p:nvPr>
        </p:nvSpPr>
        <p:spPr/>
        <p:txBody>
          <a:bodyPr/>
          <a:lstStyle/>
          <a:p>
            <a:fld id="{B772F2DA-B78D-4AC1-BA1D-783E80D8BD75}" type="datetime5">
              <a:rPr lang="en-US" smtClean="0"/>
              <a:t>31-Jul-24</a:t>
            </a:fld>
            <a:endParaRPr lang="x-none" dirty="0"/>
          </a:p>
        </p:txBody>
      </p:sp>
      <p:sp>
        <p:nvSpPr>
          <p:cNvPr id="5" name="Footer Placeholder 4">
            <a:extLst>
              <a:ext uri="{FF2B5EF4-FFF2-40B4-BE49-F238E27FC236}">
                <a16:creationId xmlns:a16="http://schemas.microsoft.com/office/drawing/2014/main" id="{BFB2F4DF-CC0A-43A8-AB7E-64982A8F2416}"/>
              </a:ext>
            </a:extLst>
          </p:cNvPr>
          <p:cNvSpPr>
            <a:spLocks noGrp="1"/>
          </p:cNvSpPr>
          <p:nvPr>
            <p:ph type="ftr" sz="quarter" idx="11"/>
          </p:nvPr>
        </p:nvSpPr>
        <p:spPr/>
        <p:txBody>
          <a:bodyPr/>
          <a:lstStyle>
            <a:lvl1pPr>
              <a:defRPr/>
            </a:lvl1pPr>
          </a:lstStyle>
          <a:p>
            <a:r>
              <a:rPr lang="en-US" smtClean="0"/>
              <a:t>CBV/PTPP SOPs</a:t>
            </a:r>
            <a:endParaRPr lang="x-none" dirty="0"/>
          </a:p>
        </p:txBody>
      </p:sp>
      <p:sp>
        <p:nvSpPr>
          <p:cNvPr id="6" name="Slide Number Placeholder 5">
            <a:extLst>
              <a:ext uri="{FF2B5EF4-FFF2-40B4-BE49-F238E27FC236}">
                <a16:creationId xmlns:a16="http://schemas.microsoft.com/office/drawing/2014/main" id="{047225D3-7050-4133-A802-AAC765B248EB}"/>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3196533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513FE-DA4C-4C23-A03E-92D1E1F710B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id="{5658BB70-B679-46F3-B779-DC274B702335}"/>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134400-0889-453D-9C7D-7C971E709CA7}"/>
              </a:ext>
            </a:extLst>
          </p:cNvPr>
          <p:cNvSpPr>
            <a:spLocks noGrp="1"/>
          </p:cNvSpPr>
          <p:nvPr>
            <p:ph type="dt" sz="half" idx="10"/>
          </p:nvPr>
        </p:nvSpPr>
        <p:spPr/>
        <p:txBody>
          <a:bodyPr/>
          <a:lstStyle/>
          <a:p>
            <a:fld id="{4C09ADFA-B717-43AD-BDA1-0410D350A52C}" type="datetime5">
              <a:rPr lang="en-US" smtClean="0"/>
              <a:t>31-Jul-24</a:t>
            </a:fld>
            <a:endParaRPr lang="x-none" dirty="0"/>
          </a:p>
        </p:txBody>
      </p:sp>
      <p:sp>
        <p:nvSpPr>
          <p:cNvPr id="5" name="Footer Placeholder 4">
            <a:extLst>
              <a:ext uri="{FF2B5EF4-FFF2-40B4-BE49-F238E27FC236}">
                <a16:creationId xmlns:a16="http://schemas.microsoft.com/office/drawing/2014/main" id="{16D9FDDA-C8F8-4D18-B4E2-EED227E5F8C5}"/>
              </a:ext>
            </a:extLst>
          </p:cNvPr>
          <p:cNvSpPr>
            <a:spLocks noGrp="1"/>
          </p:cNvSpPr>
          <p:nvPr>
            <p:ph type="ftr" sz="quarter" idx="11"/>
          </p:nvPr>
        </p:nvSpPr>
        <p:spPr/>
        <p:txBody>
          <a:bodyPr/>
          <a:lstStyle>
            <a:lvl1pPr>
              <a:defRPr/>
            </a:lvl1pPr>
          </a:lstStyle>
          <a:p>
            <a:r>
              <a:rPr lang="en-US" smtClean="0"/>
              <a:t>CBV/PTPP SOPs</a:t>
            </a:r>
            <a:endParaRPr lang="x-none" dirty="0"/>
          </a:p>
        </p:txBody>
      </p:sp>
      <p:sp>
        <p:nvSpPr>
          <p:cNvPr id="6" name="Slide Number Placeholder 5">
            <a:extLst>
              <a:ext uri="{FF2B5EF4-FFF2-40B4-BE49-F238E27FC236}">
                <a16:creationId xmlns:a16="http://schemas.microsoft.com/office/drawing/2014/main" id="{622C5495-0CBE-43F2-A5A1-6B4226C44544}"/>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3015806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31D04-070E-49FC-9D64-6AF54F9F1160}"/>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3A140E5D-FF6F-465F-AD41-CB522877C9F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id="{1E1AE3D0-D253-4CC3-B5F6-064D269844C5}"/>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id="{AEC41E36-35C4-4D85-8018-7B30DDF30EB9}"/>
              </a:ext>
            </a:extLst>
          </p:cNvPr>
          <p:cNvSpPr>
            <a:spLocks noGrp="1"/>
          </p:cNvSpPr>
          <p:nvPr>
            <p:ph type="dt" sz="half" idx="10"/>
          </p:nvPr>
        </p:nvSpPr>
        <p:spPr/>
        <p:txBody>
          <a:bodyPr/>
          <a:lstStyle/>
          <a:p>
            <a:fld id="{BE020199-8ECF-40B1-A5EF-3E3F76883DCA}" type="datetime5">
              <a:rPr lang="en-US" smtClean="0"/>
              <a:t>31-Jul-24</a:t>
            </a:fld>
            <a:endParaRPr lang="x-none" dirty="0"/>
          </a:p>
        </p:txBody>
      </p:sp>
      <p:sp>
        <p:nvSpPr>
          <p:cNvPr id="6" name="Footer Placeholder 5">
            <a:extLst>
              <a:ext uri="{FF2B5EF4-FFF2-40B4-BE49-F238E27FC236}">
                <a16:creationId xmlns:a16="http://schemas.microsoft.com/office/drawing/2014/main" id="{A0B1E49B-F77B-4799-95F9-33499524F6EF}"/>
              </a:ext>
            </a:extLst>
          </p:cNvPr>
          <p:cNvSpPr>
            <a:spLocks noGrp="1"/>
          </p:cNvSpPr>
          <p:nvPr>
            <p:ph type="ftr" sz="quarter" idx="11"/>
          </p:nvPr>
        </p:nvSpPr>
        <p:spPr/>
        <p:txBody>
          <a:bodyPr/>
          <a:lstStyle/>
          <a:p>
            <a:r>
              <a:rPr lang="en-US" smtClean="0"/>
              <a:t>CBV/PTPP SOPs</a:t>
            </a:r>
            <a:endParaRPr lang="x-none" dirty="0"/>
          </a:p>
        </p:txBody>
      </p:sp>
      <p:sp>
        <p:nvSpPr>
          <p:cNvPr id="7" name="Slide Number Placeholder 6">
            <a:extLst>
              <a:ext uri="{FF2B5EF4-FFF2-40B4-BE49-F238E27FC236}">
                <a16:creationId xmlns:a16="http://schemas.microsoft.com/office/drawing/2014/main" id="{74F03FAC-AEAA-44AF-A47E-67EB3D0E45B7}"/>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199922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E43CB-3C19-44FB-AFE9-4CD7DF0314CB}"/>
              </a:ext>
            </a:extLst>
          </p:cNvPr>
          <p:cNvSpPr>
            <a:spLocks noGrp="1"/>
          </p:cNvSpPr>
          <p:nvPr>
            <p:ph type="title"/>
          </p:nvPr>
        </p:nvSpPr>
        <p:spPr>
          <a:xfrm>
            <a:off x="630238" y="365125"/>
            <a:ext cx="78867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B2FC7FE0-3778-4D7D-B30A-4450CFD4F09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58FDAA-19D2-4B91-80B1-C93EA1DABE1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id="{80C9CA0B-42B0-4C52-BE8C-44C36AE1D74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BF9D75-0777-49C7-8DDC-D701CFB7A1E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id="{33AAA57B-1C7C-49D8-AE93-9E4EA8F372E9}"/>
              </a:ext>
            </a:extLst>
          </p:cNvPr>
          <p:cNvSpPr>
            <a:spLocks noGrp="1"/>
          </p:cNvSpPr>
          <p:nvPr>
            <p:ph type="dt" sz="half" idx="10"/>
          </p:nvPr>
        </p:nvSpPr>
        <p:spPr/>
        <p:txBody>
          <a:bodyPr/>
          <a:lstStyle/>
          <a:p>
            <a:fld id="{9EC434ED-6BFF-431A-B458-A48FC56B91DA}" type="datetime5">
              <a:rPr lang="en-US" smtClean="0"/>
              <a:t>31-Jul-24</a:t>
            </a:fld>
            <a:endParaRPr lang="x-none" dirty="0"/>
          </a:p>
        </p:txBody>
      </p:sp>
      <p:sp>
        <p:nvSpPr>
          <p:cNvPr id="8" name="Footer Placeholder 7">
            <a:extLst>
              <a:ext uri="{FF2B5EF4-FFF2-40B4-BE49-F238E27FC236}">
                <a16:creationId xmlns:a16="http://schemas.microsoft.com/office/drawing/2014/main" id="{50467795-93B1-4C67-8DAA-C69231CE9563}"/>
              </a:ext>
            </a:extLst>
          </p:cNvPr>
          <p:cNvSpPr>
            <a:spLocks noGrp="1"/>
          </p:cNvSpPr>
          <p:nvPr>
            <p:ph type="ftr" sz="quarter" idx="11"/>
          </p:nvPr>
        </p:nvSpPr>
        <p:spPr/>
        <p:txBody>
          <a:bodyPr/>
          <a:lstStyle/>
          <a:p>
            <a:r>
              <a:rPr lang="en-US" smtClean="0"/>
              <a:t>CBV/PTPP SOPs</a:t>
            </a:r>
            <a:endParaRPr lang="x-none" dirty="0"/>
          </a:p>
        </p:txBody>
      </p:sp>
      <p:sp>
        <p:nvSpPr>
          <p:cNvPr id="9" name="Slide Number Placeholder 8">
            <a:extLst>
              <a:ext uri="{FF2B5EF4-FFF2-40B4-BE49-F238E27FC236}">
                <a16:creationId xmlns:a16="http://schemas.microsoft.com/office/drawing/2014/main" id="{AADBC460-CCFD-4052-91EC-8BA15B9EA143}"/>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3484599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4230F-E053-46C0-93AE-9327F9A2C2A3}"/>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id="{27B4C7D2-C117-43F5-99BD-9D2E115056C0}"/>
              </a:ext>
            </a:extLst>
          </p:cNvPr>
          <p:cNvSpPr>
            <a:spLocks noGrp="1"/>
          </p:cNvSpPr>
          <p:nvPr>
            <p:ph type="dt" sz="half" idx="10"/>
          </p:nvPr>
        </p:nvSpPr>
        <p:spPr/>
        <p:txBody>
          <a:bodyPr/>
          <a:lstStyle/>
          <a:p>
            <a:fld id="{48EBB678-21AA-44BB-B49F-700FA930E6F1}" type="datetime5">
              <a:rPr lang="en-US" smtClean="0"/>
              <a:t>31-Jul-24</a:t>
            </a:fld>
            <a:endParaRPr lang="x-none" dirty="0"/>
          </a:p>
        </p:txBody>
      </p:sp>
      <p:sp>
        <p:nvSpPr>
          <p:cNvPr id="4" name="Footer Placeholder 3">
            <a:extLst>
              <a:ext uri="{FF2B5EF4-FFF2-40B4-BE49-F238E27FC236}">
                <a16:creationId xmlns:a16="http://schemas.microsoft.com/office/drawing/2014/main" id="{809323BC-ED2D-4153-A783-993A61236D90}"/>
              </a:ext>
            </a:extLst>
          </p:cNvPr>
          <p:cNvSpPr>
            <a:spLocks noGrp="1"/>
          </p:cNvSpPr>
          <p:nvPr>
            <p:ph type="ftr" sz="quarter" idx="11"/>
          </p:nvPr>
        </p:nvSpPr>
        <p:spPr/>
        <p:txBody>
          <a:bodyPr/>
          <a:lstStyle>
            <a:lvl1pPr>
              <a:defRPr/>
            </a:lvl1pPr>
          </a:lstStyle>
          <a:p>
            <a:r>
              <a:rPr lang="en-US" smtClean="0"/>
              <a:t>CBV/PTPP SOPs</a:t>
            </a:r>
            <a:endParaRPr lang="x-none" dirty="0"/>
          </a:p>
        </p:txBody>
      </p:sp>
      <p:sp>
        <p:nvSpPr>
          <p:cNvPr id="5" name="Slide Number Placeholder 4">
            <a:extLst>
              <a:ext uri="{FF2B5EF4-FFF2-40B4-BE49-F238E27FC236}">
                <a16:creationId xmlns:a16="http://schemas.microsoft.com/office/drawing/2014/main" id="{01114F7B-5B7C-4622-BD70-4C647F38CCBB}"/>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2542677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644047-FE61-45C9-A709-B2EEB49BAA2A}"/>
              </a:ext>
            </a:extLst>
          </p:cNvPr>
          <p:cNvSpPr>
            <a:spLocks noGrp="1"/>
          </p:cNvSpPr>
          <p:nvPr>
            <p:ph type="dt" sz="half" idx="10"/>
          </p:nvPr>
        </p:nvSpPr>
        <p:spPr/>
        <p:txBody>
          <a:bodyPr/>
          <a:lstStyle/>
          <a:p>
            <a:fld id="{34C9C1B8-E718-4769-9309-CF22B151A016}" type="datetime5">
              <a:rPr lang="en-US" smtClean="0"/>
              <a:t>31-Jul-24</a:t>
            </a:fld>
            <a:endParaRPr lang="x-none" dirty="0"/>
          </a:p>
        </p:txBody>
      </p:sp>
      <p:sp>
        <p:nvSpPr>
          <p:cNvPr id="3" name="Footer Placeholder 2">
            <a:extLst>
              <a:ext uri="{FF2B5EF4-FFF2-40B4-BE49-F238E27FC236}">
                <a16:creationId xmlns:a16="http://schemas.microsoft.com/office/drawing/2014/main" id="{7D29A9DD-4622-4C22-BF9F-4229183B0137}"/>
              </a:ext>
            </a:extLst>
          </p:cNvPr>
          <p:cNvSpPr>
            <a:spLocks noGrp="1"/>
          </p:cNvSpPr>
          <p:nvPr>
            <p:ph type="ftr" sz="quarter" idx="11"/>
          </p:nvPr>
        </p:nvSpPr>
        <p:spPr/>
        <p:txBody>
          <a:bodyPr/>
          <a:lstStyle>
            <a:lvl1pPr>
              <a:defRPr/>
            </a:lvl1pPr>
          </a:lstStyle>
          <a:p>
            <a:r>
              <a:rPr lang="en-US" smtClean="0"/>
              <a:t>CBV/PTPP SOPs</a:t>
            </a:r>
            <a:endParaRPr lang="x-none" dirty="0"/>
          </a:p>
        </p:txBody>
      </p:sp>
      <p:sp>
        <p:nvSpPr>
          <p:cNvPr id="4" name="Slide Number Placeholder 3">
            <a:extLst>
              <a:ext uri="{FF2B5EF4-FFF2-40B4-BE49-F238E27FC236}">
                <a16:creationId xmlns:a16="http://schemas.microsoft.com/office/drawing/2014/main" id="{AD8DB76D-001E-4C02-87AC-424843C29010}"/>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5724081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F88D8-16C9-4B2C-905C-2BC5B631A5F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id="{97C322C4-A907-442B-A746-CFC7E4BA389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id="{CF012B3C-2182-44C3-A17B-065885CB13F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8DFBC6-A64D-4926-B009-F372462CE99B}"/>
              </a:ext>
            </a:extLst>
          </p:cNvPr>
          <p:cNvSpPr>
            <a:spLocks noGrp="1"/>
          </p:cNvSpPr>
          <p:nvPr>
            <p:ph type="dt" sz="half" idx="10"/>
          </p:nvPr>
        </p:nvSpPr>
        <p:spPr/>
        <p:txBody>
          <a:bodyPr/>
          <a:lstStyle/>
          <a:p>
            <a:fld id="{BF13675D-BF90-48B6-B4E4-DD008C7B4C9E}" type="datetime5">
              <a:rPr lang="en-US" smtClean="0"/>
              <a:t>31-Jul-24</a:t>
            </a:fld>
            <a:endParaRPr lang="x-none" dirty="0"/>
          </a:p>
        </p:txBody>
      </p:sp>
      <p:sp>
        <p:nvSpPr>
          <p:cNvPr id="6" name="Footer Placeholder 5">
            <a:extLst>
              <a:ext uri="{FF2B5EF4-FFF2-40B4-BE49-F238E27FC236}">
                <a16:creationId xmlns:a16="http://schemas.microsoft.com/office/drawing/2014/main" id="{FE7AF53A-60E5-4D43-BB89-CB064CA215E1}"/>
              </a:ext>
            </a:extLst>
          </p:cNvPr>
          <p:cNvSpPr>
            <a:spLocks noGrp="1"/>
          </p:cNvSpPr>
          <p:nvPr>
            <p:ph type="ftr" sz="quarter" idx="11"/>
          </p:nvPr>
        </p:nvSpPr>
        <p:spPr/>
        <p:txBody>
          <a:bodyPr/>
          <a:lstStyle/>
          <a:p>
            <a:r>
              <a:rPr lang="en-US" smtClean="0"/>
              <a:t>CBV/PTPP SOPs</a:t>
            </a:r>
            <a:endParaRPr lang="x-none" dirty="0"/>
          </a:p>
        </p:txBody>
      </p:sp>
      <p:sp>
        <p:nvSpPr>
          <p:cNvPr id="7" name="Slide Number Placeholder 6">
            <a:extLst>
              <a:ext uri="{FF2B5EF4-FFF2-40B4-BE49-F238E27FC236}">
                <a16:creationId xmlns:a16="http://schemas.microsoft.com/office/drawing/2014/main" id="{220D263C-8367-4F35-9741-44F268B57382}"/>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172004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a:extLst>
              <a:ext uri="{FF2B5EF4-FFF2-40B4-BE49-F238E27FC236}">
                <a16:creationId xmlns:a16="http://schemas.microsoft.com/office/drawing/2014/main" id="{374C4E18-97EE-4D14-948C-C71EC03516DC}"/>
              </a:ext>
            </a:extLst>
          </p:cNvPr>
          <p:cNvSpPr>
            <a:spLocks noGrp="1"/>
          </p:cNvSpPr>
          <p:nvPr>
            <p:ph type="dt" sz="half" idx="10"/>
          </p:nvPr>
        </p:nvSpPr>
        <p:spPr/>
        <p:txBody>
          <a:bodyPr/>
          <a:lstStyle/>
          <a:p>
            <a:fld id="{3D03BA59-DA8F-4AF7-B175-8D92BE24998A}" type="datetime5">
              <a:rPr lang="en-US" smtClean="0"/>
              <a:t>31-Jul-24</a:t>
            </a:fld>
            <a:endParaRPr lang="en-US" dirty="0"/>
          </a:p>
        </p:txBody>
      </p:sp>
      <p:sp>
        <p:nvSpPr>
          <p:cNvPr id="8" name="Footer Placeholder 7">
            <a:extLst>
              <a:ext uri="{FF2B5EF4-FFF2-40B4-BE49-F238E27FC236}">
                <a16:creationId xmlns:a16="http://schemas.microsoft.com/office/drawing/2014/main" id="{6AC30847-5D29-4428-8787-B82F7443CC01}"/>
              </a:ext>
            </a:extLst>
          </p:cNvPr>
          <p:cNvSpPr>
            <a:spLocks noGrp="1"/>
          </p:cNvSpPr>
          <p:nvPr>
            <p:ph type="ftr" sz="quarter" idx="11"/>
          </p:nvPr>
        </p:nvSpPr>
        <p:spPr/>
        <p:txBody>
          <a:bodyPr/>
          <a:lstStyle>
            <a:lvl1pPr>
              <a:defRPr/>
            </a:lvl1pPr>
          </a:lstStyle>
          <a:p>
            <a:r>
              <a:rPr lang="en-US" smtClean="0"/>
              <a:t>CBV/PTPP SOPs</a:t>
            </a:r>
            <a:endParaRPr lang="en-US" dirty="0"/>
          </a:p>
        </p:txBody>
      </p:sp>
      <p:sp>
        <p:nvSpPr>
          <p:cNvPr id="9" name="Slide Number Placeholder 8">
            <a:extLst>
              <a:ext uri="{FF2B5EF4-FFF2-40B4-BE49-F238E27FC236}">
                <a16:creationId xmlns:a16="http://schemas.microsoft.com/office/drawing/2014/main" id="{B60EBEF0-9EFC-4A77-9D21-EFB57D4DC922}"/>
              </a:ext>
            </a:extLst>
          </p:cNvPr>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8D085-AFDB-4A68-8C30-0C1A9A1EED3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id="{1D28F6F8-D76E-4958-B445-528AD8514C3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dirty="0"/>
          </a:p>
        </p:txBody>
      </p:sp>
      <p:sp>
        <p:nvSpPr>
          <p:cNvPr id="4" name="Text Placeholder 3">
            <a:extLst>
              <a:ext uri="{FF2B5EF4-FFF2-40B4-BE49-F238E27FC236}">
                <a16:creationId xmlns:a16="http://schemas.microsoft.com/office/drawing/2014/main" id="{38D72576-4843-44AC-9E74-F784517A8F7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4A687-3D35-41A2-AA95-BDAB9684EE9B}"/>
              </a:ext>
            </a:extLst>
          </p:cNvPr>
          <p:cNvSpPr>
            <a:spLocks noGrp="1"/>
          </p:cNvSpPr>
          <p:nvPr>
            <p:ph type="dt" sz="half" idx="10"/>
          </p:nvPr>
        </p:nvSpPr>
        <p:spPr/>
        <p:txBody>
          <a:bodyPr/>
          <a:lstStyle/>
          <a:p>
            <a:fld id="{9BD0E010-A719-449D-99D3-B177AB0EA4A2}" type="datetime5">
              <a:rPr lang="en-US" smtClean="0"/>
              <a:t>31-Jul-24</a:t>
            </a:fld>
            <a:endParaRPr lang="x-none" dirty="0"/>
          </a:p>
        </p:txBody>
      </p:sp>
      <p:sp>
        <p:nvSpPr>
          <p:cNvPr id="6" name="Footer Placeholder 5">
            <a:extLst>
              <a:ext uri="{FF2B5EF4-FFF2-40B4-BE49-F238E27FC236}">
                <a16:creationId xmlns:a16="http://schemas.microsoft.com/office/drawing/2014/main" id="{393BEE8A-5EA3-4E41-B237-94882DFA0F79}"/>
              </a:ext>
            </a:extLst>
          </p:cNvPr>
          <p:cNvSpPr>
            <a:spLocks noGrp="1"/>
          </p:cNvSpPr>
          <p:nvPr>
            <p:ph type="ftr" sz="quarter" idx="11"/>
          </p:nvPr>
        </p:nvSpPr>
        <p:spPr/>
        <p:txBody>
          <a:bodyPr/>
          <a:lstStyle/>
          <a:p>
            <a:r>
              <a:rPr lang="en-US" smtClean="0"/>
              <a:t>CBV/PTPP SOPs</a:t>
            </a:r>
            <a:endParaRPr lang="x-none" dirty="0"/>
          </a:p>
        </p:txBody>
      </p:sp>
      <p:sp>
        <p:nvSpPr>
          <p:cNvPr id="7" name="Slide Number Placeholder 6">
            <a:extLst>
              <a:ext uri="{FF2B5EF4-FFF2-40B4-BE49-F238E27FC236}">
                <a16:creationId xmlns:a16="http://schemas.microsoft.com/office/drawing/2014/main" id="{2C2A63B5-5DF2-40D3-BBEE-E7985D5263D4}"/>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1952382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D9CE0-8CF8-40AF-81AE-3A878A40E8C1}"/>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E21EE286-9AF4-4D46-AF19-93DD5AE272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52E8309E-0E55-49BE-9EFD-957D20E2B476}"/>
              </a:ext>
            </a:extLst>
          </p:cNvPr>
          <p:cNvSpPr>
            <a:spLocks noGrp="1"/>
          </p:cNvSpPr>
          <p:nvPr>
            <p:ph type="dt" sz="half" idx="10"/>
          </p:nvPr>
        </p:nvSpPr>
        <p:spPr/>
        <p:txBody>
          <a:bodyPr/>
          <a:lstStyle/>
          <a:p>
            <a:fld id="{CCE7A674-B68A-4B65-A3D8-2D70560F7ED3}" type="datetime5">
              <a:rPr lang="en-US" smtClean="0"/>
              <a:t>31-Jul-24</a:t>
            </a:fld>
            <a:endParaRPr lang="x-none" dirty="0"/>
          </a:p>
        </p:txBody>
      </p:sp>
      <p:sp>
        <p:nvSpPr>
          <p:cNvPr id="5" name="Footer Placeholder 4">
            <a:extLst>
              <a:ext uri="{FF2B5EF4-FFF2-40B4-BE49-F238E27FC236}">
                <a16:creationId xmlns:a16="http://schemas.microsoft.com/office/drawing/2014/main" id="{90C51172-E8E9-475B-9440-9BD8DD663A1B}"/>
              </a:ext>
            </a:extLst>
          </p:cNvPr>
          <p:cNvSpPr>
            <a:spLocks noGrp="1"/>
          </p:cNvSpPr>
          <p:nvPr>
            <p:ph type="ftr" sz="quarter" idx="11"/>
          </p:nvPr>
        </p:nvSpPr>
        <p:spPr/>
        <p:txBody>
          <a:bodyPr/>
          <a:lstStyle/>
          <a:p>
            <a:r>
              <a:rPr lang="en-US" smtClean="0"/>
              <a:t>CBV/PTPP SOPs</a:t>
            </a:r>
            <a:endParaRPr lang="x-none" dirty="0"/>
          </a:p>
        </p:txBody>
      </p:sp>
      <p:sp>
        <p:nvSpPr>
          <p:cNvPr id="6" name="Slide Number Placeholder 5">
            <a:extLst>
              <a:ext uri="{FF2B5EF4-FFF2-40B4-BE49-F238E27FC236}">
                <a16:creationId xmlns:a16="http://schemas.microsoft.com/office/drawing/2014/main" id="{782B74EE-9470-49C7-BCFA-CEC5486D169E}"/>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258728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F48CBF-B9D1-446D-846D-BD0C2646A9C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322396B4-11B2-4672-B726-C871F8F48A7C}"/>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6B8C7BC0-F841-4B36-9361-73FD09E81D81}"/>
              </a:ext>
            </a:extLst>
          </p:cNvPr>
          <p:cNvSpPr>
            <a:spLocks noGrp="1"/>
          </p:cNvSpPr>
          <p:nvPr>
            <p:ph type="dt" sz="half" idx="10"/>
          </p:nvPr>
        </p:nvSpPr>
        <p:spPr/>
        <p:txBody>
          <a:bodyPr/>
          <a:lstStyle/>
          <a:p>
            <a:fld id="{1B6091F2-7A26-43AB-B362-60FCFACBC1E0}" type="datetime5">
              <a:rPr lang="en-US" smtClean="0"/>
              <a:t>31-Jul-24</a:t>
            </a:fld>
            <a:endParaRPr lang="x-none" dirty="0"/>
          </a:p>
        </p:txBody>
      </p:sp>
      <p:sp>
        <p:nvSpPr>
          <p:cNvPr id="5" name="Footer Placeholder 4">
            <a:extLst>
              <a:ext uri="{FF2B5EF4-FFF2-40B4-BE49-F238E27FC236}">
                <a16:creationId xmlns:a16="http://schemas.microsoft.com/office/drawing/2014/main" id="{FD15FCBA-5FA9-4DB9-BF5C-53DABF6FC030}"/>
              </a:ext>
            </a:extLst>
          </p:cNvPr>
          <p:cNvSpPr>
            <a:spLocks noGrp="1"/>
          </p:cNvSpPr>
          <p:nvPr>
            <p:ph type="ftr" sz="quarter" idx="11"/>
          </p:nvPr>
        </p:nvSpPr>
        <p:spPr/>
        <p:txBody>
          <a:bodyPr/>
          <a:lstStyle/>
          <a:p>
            <a:r>
              <a:rPr lang="en-US" smtClean="0"/>
              <a:t>CBV/PTPP SOPs</a:t>
            </a:r>
            <a:endParaRPr lang="x-none" dirty="0"/>
          </a:p>
        </p:txBody>
      </p:sp>
      <p:sp>
        <p:nvSpPr>
          <p:cNvPr id="6" name="Slide Number Placeholder 5">
            <a:extLst>
              <a:ext uri="{FF2B5EF4-FFF2-40B4-BE49-F238E27FC236}">
                <a16:creationId xmlns:a16="http://schemas.microsoft.com/office/drawing/2014/main" id="{4087395A-E78B-4185-A4FE-1B74AFFC1D18}"/>
              </a:ext>
            </a:extLst>
          </p:cNvPr>
          <p:cNvSpPr>
            <a:spLocks noGrp="1"/>
          </p:cNvSpPr>
          <p:nvPr>
            <p:ph type="sldNum" sz="quarter" idx="12"/>
          </p:nvPr>
        </p:nvSpPr>
        <p:spPr/>
        <p:txBody>
          <a:bodyPr/>
          <a:lstStyle/>
          <a:p>
            <a:fld id="{9593DD43-C6EA-4F76-9614-FB393AA28736}" type="slidenum">
              <a:rPr lang="x-none" smtClean="0"/>
              <a:t>‹#›</a:t>
            </a:fld>
            <a:endParaRPr lang="x-none" dirty="0"/>
          </a:p>
        </p:txBody>
      </p:sp>
    </p:spTree>
    <p:extLst>
      <p:ext uri="{BB962C8B-B14F-4D97-AF65-F5344CB8AC3E}">
        <p14:creationId xmlns:p14="http://schemas.microsoft.com/office/powerpoint/2010/main" val="352214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F1C9F79-8BA5-4DD6-B87C-D88C98A48E38}" type="datetime5">
              <a:rPr lang="en-US" smtClean="0"/>
              <a:t>31-Jul-24</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CBV/PTPP SOPs</a:t>
            </a:r>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325E4391-81AB-40BF-AE34-F4C206CDF260}"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063E424-D20B-4A8F-9809-9BB4F473ED6F}" type="datetime5">
              <a:rPr lang="en-US" smtClean="0"/>
              <a:t>31-Jul-24</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CBV/PTPP SOPs</a:t>
            </a:r>
            <a:endParaRPr lang="en-US" dirty="0"/>
          </a:p>
        </p:txBody>
      </p:sp>
      <p:sp>
        <p:nvSpPr>
          <p:cNvPr id="7" name="Slide Number Placeholder 6"/>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0763DAE-815E-4B54-B1E0-5BB7E1335F46}" type="datetime5">
              <a:rPr lang="en-US" smtClean="0"/>
              <a:t>31-Jul-24</a:t>
            </a:fld>
            <a:endParaRPr lang="en-US" dirty="0"/>
          </a:p>
        </p:txBody>
      </p:sp>
      <p:sp>
        <p:nvSpPr>
          <p:cNvPr id="8" name="Footer Placeholder 7"/>
          <p:cNvSpPr>
            <a:spLocks noGrp="1"/>
          </p:cNvSpPr>
          <p:nvPr>
            <p:ph type="ftr" sz="quarter" idx="11"/>
          </p:nvPr>
        </p:nvSpPr>
        <p:spPr/>
        <p:txBody>
          <a:bodyPr/>
          <a:lstStyle>
            <a:lvl1pPr>
              <a:defRPr/>
            </a:lvl1pPr>
          </a:lstStyle>
          <a:p>
            <a:r>
              <a:rPr lang="en-US" smtClean="0"/>
              <a:t>CBV/PTPP SOPs</a:t>
            </a:r>
            <a:endParaRPr lang="en-US" dirty="0"/>
          </a:p>
        </p:txBody>
      </p:sp>
      <p:sp>
        <p:nvSpPr>
          <p:cNvPr id="9" name="Slide Number Placeholder 8"/>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3C85C64-0DEE-4178-9145-8FFF49EB6120}" type="datetime5">
              <a:rPr lang="en-US" smtClean="0"/>
              <a:t>31-Jul-24</a:t>
            </a:fld>
            <a:endParaRPr lang="en-US" dirty="0"/>
          </a:p>
        </p:txBody>
      </p:sp>
      <p:sp>
        <p:nvSpPr>
          <p:cNvPr id="4" name="Footer Placeholder 3"/>
          <p:cNvSpPr>
            <a:spLocks noGrp="1"/>
          </p:cNvSpPr>
          <p:nvPr>
            <p:ph type="ftr" sz="quarter" idx="11"/>
          </p:nvPr>
        </p:nvSpPr>
        <p:spPr/>
        <p:txBody>
          <a:bodyPr/>
          <a:lstStyle>
            <a:lvl1pPr>
              <a:defRPr/>
            </a:lvl1p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E7CEA-340E-4C97-A707-ACE8032B6F18}" type="datetime5">
              <a:rPr lang="en-US" smtClean="0"/>
              <a:t>31-Jul-24</a:t>
            </a:fld>
            <a:endParaRPr lang="en-US" dirty="0"/>
          </a:p>
        </p:txBody>
      </p:sp>
      <p:sp>
        <p:nvSpPr>
          <p:cNvPr id="3" name="Footer Placeholder 2"/>
          <p:cNvSpPr>
            <a:spLocks noGrp="1"/>
          </p:cNvSpPr>
          <p:nvPr>
            <p:ph type="ftr" sz="quarter" idx="11"/>
          </p:nvPr>
        </p:nvSpPr>
        <p:spPr/>
        <p:txBody>
          <a:bodyPr/>
          <a:lstStyle>
            <a:lvl1pPr>
              <a:defRPr/>
            </a:lvl1pPr>
          </a:lstStyle>
          <a:p>
            <a:r>
              <a:rPr lang="en-US" smtClean="0"/>
              <a:t>CBV/PTPP SOPs</a:t>
            </a:r>
            <a:endParaRPr lang="en-US" dirty="0"/>
          </a:p>
        </p:txBody>
      </p:sp>
      <p:sp>
        <p:nvSpPr>
          <p:cNvPr id="4" name="Slide Number Placeholder 3"/>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5305C57-E728-49CE-AEB5-E75E796064AC}" type="datetime5">
              <a:rPr lang="en-US" smtClean="0"/>
              <a:t>31-Jul-24</a:t>
            </a:fld>
            <a:endParaRPr lang="en-US" dirty="0"/>
          </a:p>
        </p:txBody>
      </p:sp>
      <p:sp>
        <p:nvSpPr>
          <p:cNvPr id="6" name="Footer Placeholder 5"/>
          <p:cNvSpPr>
            <a:spLocks noGrp="1"/>
          </p:cNvSpPr>
          <p:nvPr>
            <p:ph type="ftr" sz="quarter" idx="11"/>
          </p:nvPr>
        </p:nvSpPr>
        <p:spPr/>
        <p:txBody>
          <a:bodyPr/>
          <a:lstStyle/>
          <a:p>
            <a:r>
              <a:rPr lang="en-US" smtClean="0"/>
              <a:t>CBV/PTPP SOPs</a:t>
            </a:r>
            <a:endParaRPr lang="en-US" dirty="0"/>
          </a:p>
        </p:txBody>
      </p:sp>
      <p:sp>
        <p:nvSpPr>
          <p:cNvPr id="7" name="Slide Number Placeholder 6"/>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a:solidFill>
                  <a:schemeClr val="lt1"/>
                </a:solidFill>
                <a:latin typeface="+mn-lt"/>
                <a:ea typeface="+mn-ea"/>
                <a:cs typeface="+mn-cs"/>
              </a:rPr>
              <a:t>Click icon to add picture</a:t>
            </a: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5F9947-A9BB-47E8-AD19-AFEA5B238FBE}" type="datetime5">
              <a:rPr lang="en-US" smtClean="0"/>
              <a:t>31-Jul-24</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CBV/PTPP SOPs</a:t>
            </a:r>
            <a:endParaRPr lang="en-US" dirty="0"/>
          </a:p>
        </p:txBody>
      </p:sp>
      <p:sp>
        <p:nvSpPr>
          <p:cNvPr id="7" name="Slide Number Placeholder 6"/>
          <p:cNvSpPr>
            <a:spLocks noGrp="1"/>
          </p:cNvSpPr>
          <p:nvPr>
            <p:ph type="sldNum" sz="quarter" idx="12"/>
          </p:nvPr>
        </p:nvSpPr>
        <p:spPr/>
        <p:txBody>
          <a:bodyPr/>
          <a:lstStyle/>
          <a:p>
            <a:fld id="{325E4391-81AB-40BF-AE34-F4C206CDF26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EA8ADEB-4FCE-4EE4-9A4F-FAC1F656D263}" type="datetime5">
              <a:rPr lang="en-US" smtClean="0"/>
              <a:t>31-Jul-24</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CBV/PTPP SOPs</a:t>
            </a:r>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25E4391-81AB-40BF-AE34-F4C206CDF260}"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hf hdr="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D39489-7AF7-4BC6-B484-A06BED33D9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E1FD9CD7-4E4B-422D-A575-6403D008C9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3EC55294-52D9-43A1-A168-8C5769C37AF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4AA2E-9FF6-4E18-B5E2-7FD2EADFD511}" type="datetime5">
              <a:rPr lang="en-US" smtClean="0"/>
              <a:t>31-Jul-24</a:t>
            </a:fld>
            <a:endParaRPr lang="x-none" dirty="0"/>
          </a:p>
        </p:txBody>
      </p:sp>
      <p:sp>
        <p:nvSpPr>
          <p:cNvPr id="5" name="Footer Placeholder 4">
            <a:extLst>
              <a:ext uri="{FF2B5EF4-FFF2-40B4-BE49-F238E27FC236}">
                <a16:creationId xmlns:a16="http://schemas.microsoft.com/office/drawing/2014/main" id="{4A859FE3-E171-4AEB-A4C9-2F4C7F30588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CBV/PTPP SOPs</a:t>
            </a:r>
            <a:endParaRPr lang="x-none" dirty="0"/>
          </a:p>
        </p:txBody>
      </p:sp>
      <p:sp>
        <p:nvSpPr>
          <p:cNvPr id="6" name="Slide Number Placeholder 5">
            <a:extLst>
              <a:ext uri="{FF2B5EF4-FFF2-40B4-BE49-F238E27FC236}">
                <a16:creationId xmlns:a16="http://schemas.microsoft.com/office/drawing/2014/main" id="{1A1F4AC5-DA5E-4656-8928-F2D13762BB3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3DD43-C6EA-4F76-9614-FB393AA28736}" type="slidenum">
              <a:rPr lang="x-none" smtClean="0"/>
              <a:t>‹#›</a:t>
            </a:fld>
            <a:endParaRPr lang="x-none" dirty="0"/>
          </a:p>
        </p:txBody>
      </p:sp>
    </p:spTree>
    <p:extLst>
      <p:ext uri="{BB962C8B-B14F-4D97-AF65-F5344CB8AC3E}">
        <p14:creationId xmlns:p14="http://schemas.microsoft.com/office/powerpoint/2010/main" val="3391370683"/>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omplaint.ctc@chipconsulting.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4156" y="6290101"/>
            <a:ext cx="9144000" cy="830997"/>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6629399" y="655320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04800" y="2819400"/>
            <a:ext cx="8229600" cy="1219200"/>
          </a:xfrm>
          <a:effectLst>
            <a:glow rad="101600">
              <a:schemeClr val="accent3">
                <a:satMod val="175000"/>
                <a:alpha val="40000"/>
              </a:schemeClr>
            </a:glow>
            <a:outerShdw blurRad="130000" dist="101600" dir="2700000" algn="tl" rotWithShape="0">
              <a:srgbClr val="000000">
                <a:alpha val="35000"/>
              </a:srgbClr>
            </a:outerShdw>
          </a:effectLst>
        </p:spPr>
        <p:style>
          <a:lnRef idx="1">
            <a:schemeClr val="accent3"/>
          </a:lnRef>
          <a:fillRef idx="2">
            <a:schemeClr val="accent3"/>
          </a:fillRef>
          <a:effectRef idx="1">
            <a:schemeClr val="accent3"/>
          </a:effectRef>
          <a:fontRef idx="minor">
            <a:schemeClr val="dk1"/>
          </a:fontRef>
        </p:style>
        <p:txBody>
          <a:bodyPr>
            <a:normAutofit/>
          </a:bodyPr>
          <a:lstStyle/>
          <a:p>
            <a:pPr marL="137160" indent="0" algn="ctr">
              <a:buNone/>
            </a:pPr>
            <a:r>
              <a:rPr lang="en-US" dirty="0" smtClean="0"/>
              <a:t>Overview of CBV SOPs (AS, CHW)</a:t>
            </a:r>
            <a:r>
              <a:rPr lang="en-US" dirty="0"/>
              <a:t/>
            </a:r>
            <a:br>
              <a:rPr lang="en-US" dirty="0"/>
            </a:br>
            <a:endParaRPr lang="en-US" sz="2900" dirty="0"/>
          </a:p>
        </p:txBody>
      </p:sp>
      <p:grpSp>
        <p:nvGrpSpPr>
          <p:cNvPr id="23" name="Group 22"/>
          <p:cNvGrpSpPr/>
          <p:nvPr/>
        </p:nvGrpSpPr>
        <p:grpSpPr>
          <a:xfrm>
            <a:off x="0" y="0"/>
            <a:ext cx="9144000" cy="800101"/>
            <a:chOff x="1" y="-9526"/>
            <a:chExt cx="8086723" cy="800101"/>
          </a:xfrm>
          <a:solidFill>
            <a:srgbClr val="326C4E"/>
          </a:solidFill>
        </p:grpSpPr>
        <p:sp>
          <p:nvSpPr>
            <p:cNvPr id="24"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3" name="Date Placeholder 2"/>
          <p:cNvSpPr>
            <a:spLocks noGrp="1"/>
          </p:cNvSpPr>
          <p:nvPr>
            <p:ph type="dt" sz="half" idx="10"/>
          </p:nvPr>
        </p:nvSpPr>
        <p:spPr/>
        <p:txBody>
          <a:bodyPr/>
          <a:lstStyle/>
          <a:p>
            <a:fld id="{EFE616A7-DE6E-4A78-B8EC-5DAF8595426C}" type="datetime5">
              <a:rPr lang="en-US" smtClean="0"/>
              <a:t>31-Jul-24</a:t>
            </a:fld>
            <a:endParaRPr lang="en-US" dirty="0"/>
          </a:p>
        </p:txBody>
      </p:sp>
      <p:sp>
        <p:nvSpPr>
          <p:cNvPr id="5" name="Footer Placeholder 4"/>
          <p:cNvSpPr>
            <a:spLocks noGrp="1"/>
          </p:cNvSpPr>
          <p:nvPr>
            <p:ph type="ftr" sz="quarter" idx="11"/>
          </p:nvPr>
        </p:nvSpPr>
        <p:spPr/>
        <p:txBody>
          <a:bodyPr/>
          <a:lstStyle/>
          <a:p>
            <a:r>
              <a:rPr lang="en-US" smtClean="0"/>
              <a:t>CBV/PTPP SOPs</a:t>
            </a:r>
            <a:endParaRPr lang="en-US" dirty="0"/>
          </a:p>
        </p:txBody>
      </p:sp>
      <p:sp>
        <p:nvSpPr>
          <p:cNvPr id="6" name="Slide Number Placeholder 5"/>
          <p:cNvSpPr>
            <a:spLocks noGrp="1"/>
          </p:cNvSpPr>
          <p:nvPr>
            <p:ph type="sldNum" sz="quarter" idx="12"/>
          </p:nvPr>
        </p:nvSpPr>
        <p:spPr/>
        <p:txBody>
          <a:bodyPr/>
          <a:lstStyle/>
          <a:p>
            <a:fld id="{325E4391-81AB-40BF-AE34-F4C206CDF260}" type="slidenum">
              <a:rPr lang="en-US" smtClean="0"/>
              <a:t>1</a:t>
            </a:fld>
            <a:endParaRPr lang="en-US" dirty="0"/>
          </a:p>
        </p:txBody>
      </p:sp>
    </p:spTree>
    <p:extLst>
      <p:ext uri="{BB962C8B-B14F-4D97-AF65-F5344CB8AC3E}">
        <p14:creationId xmlns:p14="http://schemas.microsoft.com/office/powerpoint/2010/main" val="783850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Key Features of Separation</a:t>
              </a: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304800" y="1227872"/>
            <a:ext cx="8382000" cy="4308872"/>
          </a:xfrm>
          <a:prstGeom prst="rect">
            <a:avLst/>
          </a:prstGeom>
        </p:spPr>
        <p:txBody>
          <a:bodyPr wrap="square">
            <a:spAutoFit/>
          </a:bodyPr>
          <a:lstStyle/>
          <a:p>
            <a:pPr marL="342900" lvl="0" indent="-342900">
              <a:buFont typeface="Wingdings" panose="05000000000000000000" pitchFamily="2" charset="2"/>
              <a:buChar char="Ø"/>
            </a:pPr>
            <a:r>
              <a:rPr lang="en-US" sz="2000" dirty="0">
                <a:solidFill>
                  <a:schemeClr val="bg1"/>
                </a:solidFill>
                <a:effectLst>
                  <a:outerShdw blurRad="38100" dist="38100" dir="2700000" algn="tl">
                    <a:srgbClr val="000000">
                      <a:alpha val="43137"/>
                    </a:srgbClr>
                  </a:outerShdw>
                </a:effectLst>
              </a:rPr>
              <a:t>Key Features of </a:t>
            </a:r>
            <a:r>
              <a:rPr lang="en-US" sz="2000" dirty="0" smtClean="0">
                <a:solidFill>
                  <a:schemeClr val="bg1"/>
                </a:solidFill>
                <a:effectLst>
                  <a:outerShdw blurRad="38100" dist="38100" dir="2700000" algn="tl">
                    <a:srgbClr val="000000">
                      <a:alpha val="43137"/>
                    </a:srgbClr>
                  </a:outerShdw>
                </a:effectLst>
              </a:rPr>
              <a:t>Separation</a:t>
            </a:r>
          </a:p>
          <a:p>
            <a:pPr lvl="0"/>
            <a:endParaRPr lang="en-US" sz="2000" dirty="0" smtClean="0">
              <a:solidFill>
                <a:schemeClr val="bg1"/>
              </a:solidFill>
              <a:effectLst>
                <a:outerShdw blurRad="38100" dist="38100" dir="2700000" algn="tl">
                  <a:srgbClr val="000000">
                    <a:alpha val="43137"/>
                  </a:srgbClr>
                </a:outerShdw>
              </a:effectLst>
            </a:endParaRPr>
          </a:p>
          <a:p>
            <a:pPr lvl="0"/>
            <a:r>
              <a:rPr lang="en-US" b="1" dirty="0">
                <a:solidFill>
                  <a:schemeClr val="bg1"/>
                </a:solidFill>
              </a:rPr>
              <a:t>Resignation: </a:t>
            </a:r>
            <a:r>
              <a:rPr lang="en-US" dirty="0">
                <a:solidFill>
                  <a:schemeClr val="bg1"/>
                </a:solidFill>
              </a:rPr>
              <a:t>S</a:t>
            </a:r>
            <a:r>
              <a:rPr lang="en-US" dirty="0" smtClean="0">
                <a:solidFill>
                  <a:schemeClr val="bg1"/>
                </a:solidFill>
              </a:rPr>
              <a:t>taff </a:t>
            </a:r>
            <a:r>
              <a:rPr lang="en-US" dirty="0">
                <a:solidFill>
                  <a:schemeClr val="bg1"/>
                </a:solidFill>
              </a:rPr>
              <a:t>may submit a resignation with appropriate </a:t>
            </a:r>
            <a:r>
              <a:rPr lang="en-US" dirty="0" smtClean="0">
                <a:solidFill>
                  <a:schemeClr val="bg1"/>
                </a:solidFill>
              </a:rPr>
              <a:t>7 days of prior notice.</a:t>
            </a:r>
          </a:p>
          <a:p>
            <a:pPr marL="1200150" lvl="2" indent="-285750">
              <a:buFont typeface="Arial" panose="020B0604020202020204" pitchFamily="34" charset="0"/>
              <a:buChar char="•"/>
            </a:pPr>
            <a:r>
              <a:rPr lang="en-US" dirty="0" smtClean="0">
                <a:solidFill>
                  <a:schemeClr val="bg1"/>
                </a:solidFill>
              </a:rPr>
              <a:t>Exit Interview</a:t>
            </a:r>
          </a:p>
          <a:p>
            <a:pPr marL="1200150" lvl="2" indent="-285750">
              <a:buFont typeface="Arial" panose="020B0604020202020204" pitchFamily="34" charset="0"/>
              <a:buChar char="•"/>
            </a:pPr>
            <a:r>
              <a:rPr lang="en-US" dirty="0" smtClean="0">
                <a:solidFill>
                  <a:schemeClr val="bg1"/>
                </a:solidFill>
              </a:rPr>
              <a:t>CC on violation of Resignation Policy</a:t>
            </a:r>
          </a:p>
          <a:p>
            <a:pPr marL="1200150" lvl="2" indent="-285750">
              <a:buFont typeface="Arial" panose="020B0604020202020204" pitchFamily="34" charset="0"/>
              <a:buChar char="•"/>
            </a:pPr>
            <a:r>
              <a:rPr lang="en-US" dirty="0" smtClean="0">
                <a:solidFill>
                  <a:schemeClr val="bg1"/>
                </a:solidFill>
              </a:rPr>
              <a:t>Experience letter</a:t>
            </a:r>
            <a:endParaRPr lang="en-US" dirty="0">
              <a:solidFill>
                <a:schemeClr val="bg1"/>
              </a:solidFill>
            </a:endParaRPr>
          </a:p>
          <a:p>
            <a:pPr marL="1200150" lvl="2" indent="-285750">
              <a:buFont typeface="Arial" panose="020B0604020202020204" pitchFamily="34" charset="0"/>
              <a:buChar char="•"/>
            </a:pPr>
            <a:endParaRPr lang="en-US" b="1" dirty="0" smtClean="0">
              <a:solidFill>
                <a:schemeClr val="bg1"/>
              </a:solidFill>
            </a:endParaRPr>
          </a:p>
          <a:p>
            <a:r>
              <a:rPr lang="en-US" b="1" dirty="0" smtClean="0">
                <a:solidFill>
                  <a:schemeClr val="bg1"/>
                </a:solidFill>
              </a:rPr>
              <a:t>Retirement</a:t>
            </a:r>
            <a:r>
              <a:rPr lang="en-US" b="1" dirty="0">
                <a:solidFill>
                  <a:schemeClr val="bg1"/>
                </a:solidFill>
              </a:rPr>
              <a:t>: </a:t>
            </a:r>
            <a:r>
              <a:rPr lang="en-US" dirty="0">
                <a:solidFill>
                  <a:schemeClr val="bg1"/>
                </a:solidFill>
              </a:rPr>
              <a:t>Staff is subject to compulsory retirement on reaching the age of 60 for Male and 55 for female. </a:t>
            </a:r>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p:txBody>
      </p:sp>
      <p:sp>
        <p:nvSpPr>
          <p:cNvPr id="2" name="Date Placeholder 1"/>
          <p:cNvSpPr>
            <a:spLocks noGrp="1"/>
          </p:cNvSpPr>
          <p:nvPr>
            <p:ph type="dt" sz="half" idx="10"/>
          </p:nvPr>
        </p:nvSpPr>
        <p:spPr/>
        <p:txBody>
          <a:bodyPr/>
          <a:lstStyle/>
          <a:p>
            <a:fld id="{6F3B180C-1F40-40B3-9273-B7AB6FFF0048}"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10</a:t>
            </a:fld>
            <a:endParaRPr lang="en-US" dirty="0"/>
          </a:p>
        </p:txBody>
      </p:sp>
    </p:spTree>
    <p:extLst>
      <p:ext uri="{BB962C8B-B14F-4D97-AF65-F5344CB8AC3E}">
        <p14:creationId xmlns:p14="http://schemas.microsoft.com/office/powerpoint/2010/main" val="1006691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Disciplinary </a:t>
              </a:r>
              <a:r>
                <a:rPr lang="en-US" dirty="0">
                  <a:ln w="0"/>
                  <a:solidFill>
                    <a:schemeClr val="tx1"/>
                  </a:solidFill>
                  <a:effectLst>
                    <a:outerShdw blurRad="38100" dist="19050" dir="2700000" algn="tl" rotWithShape="0">
                      <a:schemeClr val="dk1">
                        <a:alpha val="40000"/>
                      </a:schemeClr>
                    </a:outerShdw>
                  </a:effectLst>
                </a:rPr>
                <a:t>Matters</a:t>
              </a:r>
            </a:p>
          </p:txBody>
        </p:sp>
        <p:pic>
          <p:nvPicPr>
            <p:cNvPr id="18" name="Picture 17"/>
            <p:cNvPicPr>
              <a:picLocks noChangeAspect="1"/>
            </p:cNvPicPr>
            <p:nvPr/>
          </p:nvPicPr>
          <p:blipFill>
            <a:blip r:embed="rId2"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09600" y="1259175"/>
            <a:ext cx="8077200" cy="4862870"/>
          </a:xfrm>
          <a:prstGeom prst="rect">
            <a:avLst/>
          </a:prstGeom>
        </p:spPr>
        <p:txBody>
          <a:bodyPr wrap="square">
            <a:spAutoFit/>
          </a:bodyPr>
          <a:lstStyle/>
          <a:p>
            <a:pPr marL="457200" lvl="0" indent="-4572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Disciplinary Matters </a:t>
            </a:r>
            <a:r>
              <a:rPr lang="en-US" sz="2000" b="1" dirty="0" smtClean="0">
                <a:solidFill>
                  <a:schemeClr val="bg1"/>
                </a:solidFill>
                <a:effectLst>
                  <a:outerShdw blurRad="38100" dist="38100" dir="2700000" algn="tl">
                    <a:srgbClr val="000000">
                      <a:alpha val="43137"/>
                    </a:srgbClr>
                  </a:outerShdw>
                </a:effectLst>
              </a:rPr>
              <a:t>Policy</a:t>
            </a:r>
          </a:p>
          <a:p>
            <a:pPr lvl="2"/>
            <a:endParaRPr lang="en-US" dirty="0" smtClean="0">
              <a:solidFill>
                <a:schemeClr val="bg1"/>
              </a:solidFill>
            </a:endParaRPr>
          </a:p>
          <a:p>
            <a:pPr marL="285750" indent="-285750">
              <a:buFont typeface="Arial" panose="020B0604020202020204" pitchFamily="34" charset="0"/>
              <a:buChar char="•"/>
            </a:pPr>
            <a:r>
              <a:rPr lang="en-US" dirty="0" smtClean="0">
                <a:solidFill>
                  <a:schemeClr val="bg1"/>
                </a:solidFill>
              </a:rPr>
              <a:t>CTC </a:t>
            </a:r>
            <a:r>
              <a:rPr lang="en-US" dirty="0">
                <a:solidFill>
                  <a:schemeClr val="bg1"/>
                </a:solidFill>
              </a:rPr>
              <a:t>reserves the right to take disciplinary action against any personnel, if found guilty of misconduct as per the categorization defined in the Disciplinary Action framework procedure and </a:t>
            </a:r>
            <a:r>
              <a:rPr lang="en-US" dirty="0" smtClean="0">
                <a:solidFill>
                  <a:schemeClr val="bg1"/>
                </a:solidFill>
              </a:rPr>
              <a:t>guidelines.</a:t>
            </a:r>
          </a:p>
          <a:p>
            <a:pPr marL="285750" indent="-285750">
              <a:buFont typeface="Arial" panose="020B0604020202020204" pitchFamily="34" charset="0"/>
              <a:buChar char="•"/>
            </a:pPr>
            <a:endParaRPr lang="en-US" b="1" dirty="0">
              <a:solidFill>
                <a:schemeClr val="bg1"/>
              </a:solidFill>
            </a:endParaRPr>
          </a:p>
          <a:p>
            <a:pPr marL="285750" indent="-285750">
              <a:buFont typeface="Arial" panose="020B0604020202020204" pitchFamily="34" charset="0"/>
              <a:buChar char="•"/>
            </a:pPr>
            <a:r>
              <a:rPr lang="en-US" dirty="0" smtClean="0">
                <a:solidFill>
                  <a:schemeClr val="bg1"/>
                </a:solidFill>
              </a:rPr>
              <a:t>If the case is related to Gross Misconduct then CTC </a:t>
            </a:r>
            <a:r>
              <a:rPr lang="en-US" dirty="0">
                <a:solidFill>
                  <a:schemeClr val="bg1"/>
                </a:solidFill>
              </a:rPr>
              <a:t>will </a:t>
            </a:r>
            <a:r>
              <a:rPr lang="en-US" dirty="0" smtClean="0">
                <a:solidFill>
                  <a:schemeClr val="bg1"/>
                </a:solidFill>
              </a:rPr>
              <a:t>forward the case to IOS and notify </a:t>
            </a:r>
            <a:r>
              <a:rPr lang="en-US" dirty="0">
                <a:solidFill>
                  <a:schemeClr val="bg1"/>
                </a:solidFill>
              </a:rPr>
              <a:t>the AC and </a:t>
            </a:r>
            <a:r>
              <a:rPr lang="en-US" dirty="0" smtClean="0">
                <a:solidFill>
                  <a:schemeClr val="bg1"/>
                </a:solidFill>
              </a:rPr>
              <a:t>WHO PO</a:t>
            </a: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Once the case is with IOS, there is an expected timeline of 120 days for resolution. </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During the investigation, CTC maintains active communication and provides any necessary information requested by IOS to facilitate the process.</a:t>
            </a:r>
          </a:p>
          <a:p>
            <a:pPr marL="285750" indent="-285750">
              <a:buFont typeface="Arial" panose="020B0604020202020204" pitchFamily="34" charset="0"/>
              <a:buChar char="•"/>
            </a:pPr>
            <a:endParaRPr lang="en-US" b="1" dirty="0" smtClean="0">
              <a:solidFill>
                <a:schemeClr val="bg1"/>
              </a:solidFill>
            </a:endParaRPr>
          </a:p>
          <a:p>
            <a:pPr lvl="0"/>
            <a:endParaRPr lang="en-US" sz="2000" dirty="0">
              <a:solidFill>
                <a:schemeClr val="bg1"/>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4BF848F5-60D6-4468-9B99-3A391E62519B}"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11</a:t>
            </a:fld>
            <a:endParaRPr lang="en-US" dirty="0"/>
          </a:p>
        </p:txBody>
      </p:sp>
    </p:spTree>
    <p:extLst>
      <p:ext uri="{BB962C8B-B14F-4D97-AF65-F5344CB8AC3E}">
        <p14:creationId xmlns:p14="http://schemas.microsoft.com/office/powerpoint/2010/main" val="3383734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Disciplinary </a:t>
              </a:r>
              <a:r>
                <a:rPr lang="en-US" dirty="0">
                  <a:ln w="0"/>
                  <a:solidFill>
                    <a:schemeClr val="tx1"/>
                  </a:solidFill>
                  <a:effectLst>
                    <a:outerShdw blurRad="38100" dist="19050" dir="2700000" algn="tl" rotWithShape="0">
                      <a:schemeClr val="dk1">
                        <a:alpha val="40000"/>
                      </a:schemeClr>
                    </a:outerShdw>
                  </a:effectLst>
                </a:rPr>
                <a:t>Matters</a:t>
              </a:r>
            </a:p>
          </p:txBody>
        </p:sp>
        <p:pic>
          <p:nvPicPr>
            <p:cNvPr id="18" name="Picture 17"/>
            <p:cNvPicPr>
              <a:picLocks noChangeAspect="1"/>
            </p:cNvPicPr>
            <p:nvPr/>
          </p:nvPicPr>
          <p:blipFill>
            <a:blip r:embed="rId2"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09600" y="1447800"/>
            <a:ext cx="8077200" cy="2646878"/>
          </a:xfrm>
          <a:prstGeom prst="rect">
            <a:avLst/>
          </a:prstGeom>
        </p:spPr>
        <p:txBody>
          <a:bodyPr wrap="square">
            <a:spAutoFit/>
          </a:bodyPr>
          <a:lstStyle/>
          <a:p>
            <a:pPr marL="457200" lvl="0" indent="-4572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Disciplinary Matters </a:t>
            </a:r>
            <a:r>
              <a:rPr lang="en-US" sz="2000" b="1" dirty="0" smtClean="0">
                <a:solidFill>
                  <a:schemeClr val="bg1"/>
                </a:solidFill>
                <a:effectLst>
                  <a:outerShdw blurRad="38100" dist="38100" dir="2700000" algn="tl">
                    <a:srgbClr val="000000">
                      <a:alpha val="43137"/>
                    </a:srgbClr>
                  </a:outerShdw>
                </a:effectLst>
              </a:rPr>
              <a:t>Policy</a:t>
            </a:r>
          </a:p>
          <a:p>
            <a:pPr lvl="2"/>
            <a:endParaRPr lang="en-US" dirty="0" smtClean="0">
              <a:solidFill>
                <a:schemeClr val="bg1"/>
              </a:solidFill>
            </a:endParaRPr>
          </a:p>
          <a:p>
            <a:pPr marL="285750" lvl="0" indent="-285750" algn="just" eaLnBrk="0" fontAlgn="base" hangingPunct="0">
              <a:spcBef>
                <a:spcPct val="0"/>
              </a:spcBef>
              <a:spcAft>
                <a:spcPct val="0"/>
              </a:spcAft>
              <a:buFont typeface="Arial" panose="020B0604020202020204" pitchFamily="34" charset="0"/>
              <a:buChar char="•"/>
            </a:pPr>
            <a:r>
              <a:rPr lang="en-US" dirty="0">
                <a:solidFill>
                  <a:schemeClr val="bg1"/>
                </a:solidFill>
              </a:rPr>
              <a:t>If the complaint pertains to performance-related issues or absenteeism, CTC will initiate disciplinary action against the staff involved. </a:t>
            </a:r>
            <a:endParaRPr lang="en-US" dirty="0" smtClean="0">
              <a:solidFill>
                <a:schemeClr val="bg1"/>
              </a:solidFill>
            </a:endParaRPr>
          </a:p>
          <a:p>
            <a:pPr marL="285750" lvl="0" indent="-285750" algn="just" eaLnBrk="0" fontAlgn="base" hangingPunct="0">
              <a:spcBef>
                <a:spcPct val="0"/>
              </a:spcBef>
              <a:spcAft>
                <a:spcPct val="0"/>
              </a:spcAft>
              <a:buFont typeface="Arial" panose="020B0604020202020204" pitchFamily="34" charset="0"/>
              <a:buChar char="•"/>
            </a:pPr>
            <a:endParaRPr lang="en-US" dirty="0">
              <a:solidFill>
                <a:schemeClr val="bg1"/>
              </a:solidFill>
            </a:endParaRPr>
          </a:p>
          <a:p>
            <a:pPr marL="285750" lvl="0" indent="-285750" algn="just" eaLnBrk="0" fontAlgn="base" hangingPunct="0">
              <a:spcBef>
                <a:spcPct val="0"/>
              </a:spcBef>
              <a:spcAft>
                <a:spcPct val="0"/>
              </a:spcAft>
              <a:buFont typeface="Arial" panose="020B0604020202020204" pitchFamily="34" charset="0"/>
              <a:buChar char="•"/>
            </a:pPr>
            <a:r>
              <a:rPr lang="en-US" dirty="0">
                <a:solidFill>
                  <a:schemeClr val="bg1"/>
                </a:solidFill>
              </a:rPr>
              <a:t>CTC aims to resolve cases related to complaints within a relatively short timeframe of 7 to 10 working days.</a:t>
            </a:r>
            <a:endParaRPr lang="en-US" altLang="en-US" dirty="0">
              <a:solidFill>
                <a:schemeClr val="bg1"/>
              </a:solidFill>
            </a:endParaRPr>
          </a:p>
          <a:p>
            <a:pPr marL="285750" indent="-285750">
              <a:buFont typeface="Arial" panose="020B0604020202020204" pitchFamily="34" charset="0"/>
              <a:buChar char="•"/>
            </a:pPr>
            <a:endParaRPr lang="en-US" b="1" dirty="0" smtClean="0">
              <a:solidFill>
                <a:schemeClr val="bg1"/>
              </a:solidFill>
            </a:endParaRPr>
          </a:p>
          <a:p>
            <a:pPr lvl="0"/>
            <a:endParaRPr lang="en-US" sz="2000" dirty="0">
              <a:solidFill>
                <a:schemeClr val="bg1"/>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4BF848F5-60D6-4468-9B99-3A391E62519B}"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12</a:t>
            </a:fld>
            <a:endParaRPr lang="en-US" dirty="0"/>
          </a:p>
        </p:txBody>
      </p:sp>
    </p:spTree>
    <p:extLst>
      <p:ext uri="{BB962C8B-B14F-4D97-AF65-F5344CB8AC3E}">
        <p14:creationId xmlns:p14="http://schemas.microsoft.com/office/powerpoint/2010/main" val="2479638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Disciplinary </a:t>
              </a:r>
              <a:r>
                <a:rPr lang="en-US" dirty="0">
                  <a:ln w="0"/>
                  <a:solidFill>
                    <a:schemeClr val="tx1"/>
                  </a:solidFill>
                  <a:effectLst>
                    <a:outerShdw blurRad="38100" dist="19050" dir="2700000" algn="tl" rotWithShape="0">
                      <a:schemeClr val="dk1">
                        <a:alpha val="40000"/>
                      </a:schemeClr>
                    </a:outerShdw>
                  </a:effectLst>
                </a:rPr>
                <a:t>Matters</a:t>
              </a:r>
            </a:p>
          </p:txBody>
        </p:sp>
        <p:pic>
          <p:nvPicPr>
            <p:cNvPr id="18" name="Picture 17"/>
            <p:cNvPicPr>
              <a:picLocks noChangeAspect="1"/>
            </p:cNvPicPr>
            <p:nvPr/>
          </p:nvPicPr>
          <p:blipFill>
            <a:blip r:embed="rId2"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2" name="Date Placeholder 1"/>
          <p:cNvSpPr>
            <a:spLocks noGrp="1"/>
          </p:cNvSpPr>
          <p:nvPr>
            <p:ph type="dt" sz="half" idx="10"/>
          </p:nvPr>
        </p:nvSpPr>
        <p:spPr/>
        <p:txBody>
          <a:bodyPr/>
          <a:lstStyle/>
          <a:p>
            <a:fld id="{4BF848F5-60D6-4468-9B99-3A391E62519B}"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13</a:t>
            </a:fld>
            <a:endParaRPr lang="en-US" dirty="0"/>
          </a:p>
        </p:txBody>
      </p:sp>
      <p:pic>
        <p:nvPicPr>
          <p:cNvPr id="11" name="table"/>
          <p:cNvPicPr>
            <a:picLocks noChangeAspect="1"/>
          </p:cNvPicPr>
          <p:nvPr/>
        </p:nvPicPr>
        <p:blipFill>
          <a:blip r:embed="rId3"/>
          <a:stretch>
            <a:fillRect/>
          </a:stretch>
        </p:blipFill>
        <p:spPr>
          <a:xfrm>
            <a:off x="495300" y="920998"/>
            <a:ext cx="8153400" cy="5016004"/>
          </a:xfrm>
          <a:prstGeom prst="rect">
            <a:avLst/>
          </a:prstGeom>
        </p:spPr>
      </p:pic>
    </p:spTree>
    <p:extLst>
      <p:ext uri="{BB962C8B-B14F-4D97-AF65-F5344CB8AC3E}">
        <p14:creationId xmlns:p14="http://schemas.microsoft.com/office/powerpoint/2010/main" val="1462602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8686799" y="4762525"/>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Performance </a:t>
              </a:r>
              <a:r>
                <a:rPr lang="en-US" dirty="0" smtClean="0">
                  <a:ln w="0"/>
                  <a:solidFill>
                    <a:schemeClr val="tx1"/>
                  </a:solidFill>
                  <a:effectLst>
                    <a:outerShdw blurRad="38100" dist="19050" dir="2700000" algn="tl" rotWithShape="0">
                      <a:schemeClr val="dk1">
                        <a:alpha val="40000"/>
                      </a:schemeClr>
                    </a:outerShdw>
                  </a:effectLst>
                </a:rPr>
                <a:t>Evaluation</a:t>
              </a:r>
              <a:endParaRPr lang="en-US" dirty="0">
                <a:ln w="0"/>
                <a:solidFill>
                  <a:schemeClr val="tx1"/>
                </a:solidFill>
                <a:effectLst>
                  <a:outerShdw blurRad="38100" dist="19050" dir="2700000" algn="tl" rotWithShape="0">
                    <a:schemeClr val="dk1">
                      <a:alpha val="40000"/>
                    </a:schemeClr>
                  </a:outerShdw>
                </a:effectLst>
              </a:endParaRP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09600" y="1259175"/>
            <a:ext cx="7543800" cy="2646878"/>
          </a:xfrm>
          <a:prstGeom prst="rect">
            <a:avLst/>
          </a:prstGeom>
        </p:spPr>
        <p:txBody>
          <a:bodyPr wrap="square">
            <a:spAutoFit/>
          </a:bodyPr>
          <a:lstStyle/>
          <a:p>
            <a:pPr marL="342900" lvl="0" indent="-342900">
              <a:buFont typeface="Wingdings" panose="05000000000000000000" pitchFamily="2" charset="2"/>
              <a:buChar char="Ø"/>
            </a:pPr>
            <a:r>
              <a:rPr lang="en-US" sz="2000" b="1" dirty="0">
                <a:solidFill>
                  <a:schemeClr val="bg1"/>
                </a:solidFill>
              </a:rPr>
              <a:t>Performance Appraisal </a:t>
            </a:r>
            <a:r>
              <a:rPr lang="en-US" sz="2000" b="1" dirty="0" smtClean="0">
                <a:solidFill>
                  <a:schemeClr val="bg1"/>
                </a:solidFill>
              </a:rPr>
              <a:t>policy</a:t>
            </a:r>
          </a:p>
          <a:p>
            <a:pPr marL="342900" lvl="0" indent="-342900">
              <a:buFont typeface="Wingdings" panose="05000000000000000000" pitchFamily="2" charset="2"/>
              <a:buChar char="Ø"/>
            </a:pPr>
            <a:endParaRPr lang="en-US" sz="2000" b="1" dirty="0" smtClean="0">
              <a:solidFill>
                <a:schemeClr val="bg1"/>
              </a:solidFill>
              <a:effectLst>
                <a:outerShdw blurRad="38100" dist="38100" dir="2700000" algn="tl">
                  <a:srgbClr val="000000">
                    <a:alpha val="43137"/>
                  </a:srgbClr>
                </a:outerShdw>
              </a:effectLst>
            </a:endParaRPr>
          </a:p>
          <a:p>
            <a:pPr lvl="0">
              <a:buNone/>
            </a:pPr>
            <a:r>
              <a:rPr lang="en-US" dirty="0">
                <a:solidFill>
                  <a:schemeClr val="bg1"/>
                </a:solidFill>
              </a:rPr>
              <a:t>Staff Performance evaluation is executed bi-annually (December &amp; June). Additionally, staff members marked as “need improvement” or unsatisfactory are re-evaluated after three months (March and September). </a:t>
            </a:r>
            <a:r>
              <a:rPr lang="en-US" dirty="0" smtClean="0">
                <a:solidFill>
                  <a:schemeClr val="bg1"/>
                </a:solidFill>
              </a:rPr>
              <a:t>In </a:t>
            </a:r>
            <a:r>
              <a:rPr lang="en-US" dirty="0">
                <a:solidFill>
                  <a:schemeClr val="bg1"/>
                </a:solidFill>
              </a:rPr>
              <a:t>case of no improvement, disciplinary action can be taken accordingly</a:t>
            </a:r>
            <a:r>
              <a:rPr lang="en-US" dirty="0" smtClean="0">
                <a:solidFill>
                  <a:schemeClr val="bg1"/>
                </a:solidFill>
              </a:rPr>
              <a:t>.</a:t>
            </a:r>
          </a:p>
          <a:p>
            <a:pPr lvl="0">
              <a:buNone/>
            </a:pPr>
            <a:endParaRPr lang="en-US" b="1" dirty="0">
              <a:solidFill>
                <a:schemeClr val="bg1"/>
              </a:solidFill>
            </a:endParaRPr>
          </a:p>
          <a:p>
            <a:pPr lvl="0">
              <a:buNone/>
            </a:pPr>
            <a:endParaRPr lang="en-US" b="1" dirty="0">
              <a:solidFill>
                <a:schemeClr val="bg1"/>
              </a:solidFill>
            </a:endParaRPr>
          </a:p>
        </p:txBody>
      </p:sp>
      <p:sp>
        <p:nvSpPr>
          <p:cNvPr id="2" name="Date Placeholder 1"/>
          <p:cNvSpPr>
            <a:spLocks noGrp="1"/>
          </p:cNvSpPr>
          <p:nvPr>
            <p:ph type="dt" sz="half" idx="10"/>
          </p:nvPr>
        </p:nvSpPr>
        <p:spPr/>
        <p:txBody>
          <a:bodyPr/>
          <a:lstStyle/>
          <a:p>
            <a:fld id="{E0E5F0C1-51A7-4024-A824-A6668860E0B6}"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14</a:t>
            </a:fld>
            <a:endParaRPr lang="en-US" dirty="0"/>
          </a:p>
        </p:txBody>
      </p:sp>
      <p:graphicFrame>
        <p:nvGraphicFramePr>
          <p:cNvPr id="8" name="Table 7"/>
          <p:cNvGraphicFramePr>
            <a:graphicFrameLocks noGrp="1"/>
          </p:cNvGraphicFramePr>
          <p:nvPr>
            <p:extLst/>
          </p:nvPr>
        </p:nvGraphicFramePr>
        <p:xfrm>
          <a:off x="457199" y="3733800"/>
          <a:ext cx="8229600" cy="2057450"/>
        </p:xfrm>
        <a:graphic>
          <a:graphicData uri="http://schemas.openxmlformats.org/drawingml/2006/table">
            <a:tbl>
              <a:tblPr firstRow="1" bandRow="1">
                <a:tableStyleId>{0505E3EF-67EA-436B-97B2-0124C06EBD24}</a:tableStyleId>
              </a:tblPr>
              <a:tblGrid>
                <a:gridCol w="2133601">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428999">
                  <a:extLst>
                    <a:ext uri="{9D8B030D-6E8A-4147-A177-3AD203B41FA5}">
                      <a16:colId xmlns:a16="http://schemas.microsoft.com/office/drawing/2014/main" val="20002"/>
                    </a:ext>
                  </a:extLst>
                </a:gridCol>
              </a:tblGrid>
              <a:tr h="487631">
                <a:tc>
                  <a:txBody>
                    <a:bodyPr/>
                    <a:lstStyle/>
                    <a:p>
                      <a:pPr marL="67945" marR="366395" algn="l">
                        <a:lnSpc>
                          <a:spcPct val="100000"/>
                        </a:lnSpc>
                        <a:spcBef>
                          <a:spcPts val="0"/>
                        </a:spcBef>
                        <a:spcAft>
                          <a:spcPts val="0"/>
                        </a:spcAft>
                      </a:pPr>
                      <a:r>
                        <a:rPr lang="en-US" sz="1600" dirty="0">
                          <a:effectLst/>
                        </a:rPr>
                        <a:t>Performance</a:t>
                      </a:r>
                      <a:r>
                        <a:rPr lang="en-US" sz="1600" spc="-260" dirty="0">
                          <a:effectLst/>
                        </a:rPr>
                        <a:t> </a:t>
                      </a:r>
                      <a:r>
                        <a:rPr lang="en-US" sz="1600" dirty="0">
                          <a:effectLst/>
                        </a:rPr>
                        <a:t>Status</a:t>
                      </a:r>
                      <a:endParaRPr lang="en-US"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68580" marR="0" algn="l">
                        <a:lnSpc>
                          <a:spcPct val="100000"/>
                        </a:lnSpc>
                        <a:spcBef>
                          <a:spcPts val="0"/>
                        </a:spcBef>
                        <a:spcAft>
                          <a:spcPts val="0"/>
                        </a:spcAft>
                      </a:pPr>
                      <a:r>
                        <a:rPr lang="en-US" sz="1600">
                          <a:effectLst/>
                        </a:rPr>
                        <a:t>Percent</a:t>
                      </a:r>
                      <a:r>
                        <a:rPr lang="en-US" sz="1600" spc="-15">
                          <a:effectLst/>
                        </a:rPr>
                        <a:t> </a:t>
                      </a:r>
                      <a:r>
                        <a:rPr lang="en-US" sz="1600">
                          <a:effectLst/>
                        </a:rPr>
                        <a:t>Marks</a:t>
                      </a:r>
                      <a:endParaRPr lang="en-US" sz="16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algn="l">
                        <a:lnSpc>
                          <a:spcPct val="100000"/>
                        </a:lnSpc>
                      </a:pPr>
                      <a:r>
                        <a:rPr lang="en-US" sz="1600" dirty="0" smtClean="0"/>
                        <a:t>Action</a:t>
                      </a:r>
                      <a:endParaRPr lang="en-US" sz="1600" dirty="0"/>
                    </a:p>
                  </a:txBody>
                  <a:tcPr/>
                </a:tc>
                <a:extLst>
                  <a:ext uri="{0D108BD9-81ED-4DB2-BD59-A6C34878D82A}">
                    <a16:rowId xmlns:a16="http://schemas.microsoft.com/office/drawing/2014/main" val="10000"/>
                  </a:ext>
                </a:extLst>
              </a:tr>
              <a:tr h="487631">
                <a:tc>
                  <a:txBody>
                    <a:bodyPr/>
                    <a:lstStyle/>
                    <a:p>
                      <a:pPr marL="67945" marR="0" algn="l">
                        <a:lnSpc>
                          <a:spcPct val="100000"/>
                        </a:lnSpc>
                        <a:spcBef>
                          <a:spcPts val="0"/>
                        </a:spcBef>
                        <a:spcAft>
                          <a:spcPts val="0"/>
                        </a:spcAft>
                      </a:pPr>
                      <a:r>
                        <a:rPr lang="en-US" sz="1600">
                          <a:effectLst/>
                        </a:rPr>
                        <a:t>Satisfactory</a:t>
                      </a:r>
                      <a:endParaRPr lang="en-US" sz="16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68580" marR="0" algn="l">
                        <a:lnSpc>
                          <a:spcPct val="100000"/>
                        </a:lnSpc>
                        <a:spcBef>
                          <a:spcPts val="0"/>
                        </a:spcBef>
                        <a:spcAft>
                          <a:spcPts val="0"/>
                        </a:spcAft>
                      </a:pPr>
                      <a:r>
                        <a:rPr lang="en-US" sz="1600" dirty="0">
                          <a:effectLst/>
                        </a:rPr>
                        <a:t>70% </a:t>
                      </a:r>
                      <a:r>
                        <a:rPr lang="en-US" sz="1600" dirty="0" smtClean="0">
                          <a:effectLst/>
                        </a:rPr>
                        <a:t>and</a:t>
                      </a:r>
                      <a:r>
                        <a:rPr lang="en-US" sz="1600" baseline="0" dirty="0" smtClean="0">
                          <a:effectLst/>
                        </a:rPr>
                        <a:t> </a:t>
                      </a:r>
                      <a:r>
                        <a:rPr lang="en-US" sz="1600" dirty="0" smtClean="0">
                          <a:effectLst/>
                        </a:rPr>
                        <a:t>above</a:t>
                      </a:r>
                      <a:endParaRPr lang="en-US"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algn="l">
                        <a:lnSpc>
                          <a:spcPct val="100000"/>
                        </a:lnSpc>
                      </a:pPr>
                      <a:endParaRPr lang="en-US" sz="1600" dirty="0"/>
                    </a:p>
                  </a:txBody>
                  <a:tcPr/>
                </a:tc>
                <a:extLst>
                  <a:ext uri="{0D108BD9-81ED-4DB2-BD59-A6C34878D82A}">
                    <a16:rowId xmlns:a16="http://schemas.microsoft.com/office/drawing/2014/main" val="10001"/>
                  </a:ext>
                </a:extLst>
              </a:tr>
              <a:tr h="521030">
                <a:tc>
                  <a:txBody>
                    <a:bodyPr/>
                    <a:lstStyle/>
                    <a:p>
                      <a:pPr marL="67945" marR="334010" algn="l">
                        <a:lnSpc>
                          <a:spcPct val="100000"/>
                        </a:lnSpc>
                        <a:spcBef>
                          <a:spcPts val="0"/>
                        </a:spcBef>
                        <a:spcAft>
                          <a:spcPts val="0"/>
                        </a:spcAft>
                      </a:pPr>
                      <a:r>
                        <a:rPr lang="en-US" sz="1600" dirty="0">
                          <a:effectLst/>
                        </a:rPr>
                        <a:t>Need</a:t>
                      </a:r>
                      <a:r>
                        <a:rPr lang="en-US" sz="1600" spc="5" dirty="0">
                          <a:effectLst/>
                        </a:rPr>
                        <a:t> </a:t>
                      </a:r>
                      <a:r>
                        <a:rPr lang="en-US" sz="1600" spc="-5" dirty="0">
                          <a:effectLst/>
                        </a:rPr>
                        <a:t>Improvement</a:t>
                      </a:r>
                      <a:endParaRPr lang="en-US"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68580" marR="30480" algn="l">
                        <a:lnSpc>
                          <a:spcPct val="100000"/>
                        </a:lnSpc>
                        <a:spcBef>
                          <a:spcPts val="0"/>
                        </a:spcBef>
                        <a:spcAft>
                          <a:spcPts val="0"/>
                        </a:spcAft>
                      </a:pPr>
                      <a:r>
                        <a:rPr lang="en-US" sz="1600" dirty="0">
                          <a:effectLst/>
                        </a:rPr>
                        <a:t>Equal and</a:t>
                      </a:r>
                      <a:r>
                        <a:rPr lang="en-US" sz="1600" spc="5" dirty="0">
                          <a:effectLst/>
                        </a:rPr>
                        <a:t> </a:t>
                      </a:r>
                      <a:r>
                        <a:rPr lang="en-US" sz="1600" dirty="0">
                          <a:effectLst/>
                        </a:rPr>
                        <a:t>above</a:t>
                      </a:r>
                      <a:r>
                        <a:rPr lang="en-US" sz="1600" spc="-35" dirty="0">
                          <a:effectLst/>
                        </a:rPr>
                        <a:t> </a:t>
                      </a:r>
                      <a:r>
                        <a:rPr lang="en-US" sz="1600" dirty="0">
                          <a:effectLst/>
                        </a:rPr>
                        <a:t>50%</a:t>
                      </a:r>
                      <a:r>
                        <a:rPr lang="en-US" sz="1600" spc="-40" dirty="0">
                          <a:effectLst/>
                        </a:rPr>
                        <a:t> </a:t>
                      </a:r>
                      <a:r>
                        <a:rPr lang="en-US" sz="1600" dirty="0">
                          <a:effectLst/>
                        </a:rPr>
                        <a:t>to</a:t>
                      </a:r>
                    </a:p>
                    <a:p>
                      <a:pPr marL="68580" marR="0" algn="l">
                        <a:lnSpc>
                          <a:spcPct val="100000"/>
                        </a:lnSpc>
                        <a:spcBef>
                          <a:spcPts val="0"/>
                        </a:spcBef>
                        <a:spcAft>
                          <a:spcPts val="0"/>
                        </a:spcAft>
                      </a:pPr>
                      <a:r>
                        <a:rPr lang="en-US" sz="1600" dirty="0">
                          <a:effectLst/>
                        </a:rPr>
                        <a:t>less</a:t>
                      </a:r>
                      <a:r>
                        <a:rPr lang="en-US" sz="1600" spc="-15" dirty="0">
                          <a:effectLst/>
                        </a:rPr>
                        <a:t> </a:t>
                      </a:r>
                      <a:r>
                        <a:rPr lang="en-US" sz="1600" dirty="0">
                          <a:effectLst/>
                        </a:rPr>
                        <a:t>than</a:t>
                      </a:r>
                      <a:r>
                        <a:rPr lang="en-US" sz="1600" spc="-5" dirty="0">
                          <a:effectLst/>
                        </a:rPr>
                        <a:t> </a:t>
                      </a:r>
                      <a:r>
                        <a:rPr lang="en-US" sz="1600" dirty="0">
                          <a:effectLst/>
                        </a:rPr>
                        <a:t>70%</a:t>
                      </a:r>
                      <a:endParaRPr lang="en-US"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rowSpan="2">
                  <a:txBody>
                    <a:bodyPr/>
                    <a:lstStyle/>
                    <a:p>
                      <a:pPr algn="l">
                        <a:lnSpc>
                          <a:spcPct val="100000"/>
                        </a:lnSpc>
                      </a:pPr>
                      <a:r>
                        <a:rPr lang="en-US" sz="1600" dirty="0" smtClean="0">
                          <a:effectLst/>
                        </a:rPr>
                        <a:t>Disciplinary actions</a:t>
                      </a:r>
                      <a:r>
                        <a:rPr lang="en-US" sz="1600" spc="-260" dirty="0" smtClean="0">
                          <a:effectLst/>
                        </a:rPr>
                        <a:t> </a:t>
                      </a:r>
                      <a:r>
                        <a:rPr lang="en-US" sz="1600" dirty="0" smtClean="0">
                          <a:effectLst/>
                        </a:rPr>
                        <a:t>will be taken on</a:t>
                      </a:r>
                      <a:r>
                        <a:rPr lang="en-US" sz="1600" spc="5" dirty="0" smtClean="0">
                          <a:effectLst/>
                        </a:rPr>
                        <a:t> </a:t>
                      </a:r>
                      <a:r>
                        <a:rPr lang="en-US" sz="1600" dirty="0" smtClean="0">
                          <a:effectLst/>
                        </a:rPr>
                        <a:t>case-to-case basis in</a:t>
                      </a:r>
                      <a:r>
                        <a:rPr lang="en-US" sz="1600" spc="-260" dirty="0" smtClean="0">
                          <a:effectLst/>
                        </a:rPr>
                        <a:t> </a:t>
                      </a:r>
                      <a:r>
                        <a:rPr lang="en-US" sz="1600" dirty="0" smtClean="0">
                          <a:effectLst/>
                        </a:rPr>
                        <a:t>each appraisal</a:t>
                      </a:r>
                      <a:r>
                        <a:rPr lang="en-US" sz="1600" spc="5" dirty="0" smtClean="0">
                          <a:effectLst/>
                        </a:rPr>
                        <a:t> </a:t>
                      </a:r>
                      <a:r>
                        <a:rPr lang="en-US" sz="1600" dirty="0" smtClean="0">
                          <a:effectLst/>
                        </a:rPr>
                        <a:t>process.</a:t>
                      </a:r>
                      <a:endParaRPr lang="en-US" sz="1600" dirty="0"/>
                    </a:p>
                  </a:txBody>
                  <a:tcPr/>
                </a:tc>
                <a:extLst>
                  <a:ext uri="{0D108BD9-81ED-4DB2-BD59-A6C34878D82A}">
                    <a16:rowId xmlns:a16="http://schemas.microsoft.com/office/drawing/2014/main" val="10002"/>
                  </a:ext>
                </a:extLst>
              </a:tr>
              <a:tr h="561109">
                <a:tc>
                  <a:txBody>
                    <a:bodyPr/>
                    <a:lstStyle/>
                    <a:p>
                      <a:pPr marL="67945" marR="0" algn="l">
                        <a:lnSpc>
                          <a:spcPct val="100000"/>
                        </a:lnSpc>
                        <a:spcBef>
                          <a:spcPts val="75"/>
                        </a:spcBef>
                        <a:spcAft>
                          <a:spcPts val="0"/>
                        </a:spcAft>
                      </a:pPr>
                      <a:r>
                        <a:rPr lang="en-US" sz="1600">
                          <a:effectLst/>
                        </a:rPr>
                        <a:t>Unsatisfactory</a:t>
                      </a:r>
                      <a:endParaRPr lang="en-US" sz="16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68580" marR="0" algn="l">
                        <a:lnSpc>
                          <a:spcPct val="100000"/>
                        </a:lnSpc>
                        <a:spcBef>
                          <a:spcPts val="75"/>
                        </a:spcBef>
                        <a:spcAft>
                          <a:spcPts val="0"/>
                        </a:spcAft>
                      </a:pPr>
                      <a:r>
                        <a:rPr lang="en-US" sz="1600" dirty="0">
                          <a:effectLst/>
                        </a:rPr>
                        <a:t>Below</a:t>
                      </a:r>
                      <a:r>
                        <a:rPr lang="en-US" sz="1600" spc="-5" dirty="0">
                          <a:effectLst/>
                        </a:rPr>
                        <a:t> </a:t>
                      </a:r>
                      <a:r>
                        <a:rPr lang="en-US" sz="1600" dirty="0">
                          <a:effectLst/>
                        </a:rPr>
                        <a:t>50%</a:t>
                      </a:r>
                      <a:endParaRPr lang="en-US"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vMerge="1">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82754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b="1" dirty="0" smtClean="0">
                  <a:solidFill>
                    <a:schemeClr val="bg1"/>
                  </a:solidFill>
                </a:rPr>
                <a:t>                                               </a:t>
              </a:r>
              <a:r>
                <a:rPr lang="en-US" b="1" dirty="0" smtClean="0">
                  <a:solidFill>
                    <a:schemeClr val="tx1"/>
                  </a:solidFill>
                </a:rPr>
                <a:t>Leave </a:t>
              </a:r>
              <a:r>
                <a:rPr lang="en-US" b="1" dirty="0">
                  <a:solidFill>
                    <a:schemeClr val="tx1"/>
                  </a:solidFill>
                </a:rPr>
                <a:t>and Attendance Policy</a:t>
              </a:r>
            </a:p>
          </p:txBody>
        </p:sp>
        <p:pic>
          <p:nvPicPr>
            <p:cNvPr id="18" name="Picture 17"/>
            <p:cNvPicPr>
              <a:picLocks noChangeAspect="1"/>
            </p:cNvPicPr>
            <p:nvPr/>
          </p:nvPicPr>
          <p:blipFill>
            <a:blip r:embed="rId2"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6" name="Rectangle 5"/>
          <p:cNvSpPr/>
          <p:nvPr/>
        </p:nvSpPr>
        <p:spPr>
          <a:xfrm>
            <a:off x="533400" y="1227871"/>
            <a:ext cx="8001000" cy="4862870"/>
          </a:xfrm>
          <a:prstGeom prst="rect">
            <a:avLst/>
          </a:prstGeom>
        </p:spPr>
        <p:txBody>
          <a:bodyPr wrap="square">
            <a:spAutoFit/>
          </a:bodyPr>
          <a:lstStyle/>
          <a:p>
            <a:pPr marL="342900" lvl="0" indent="-3429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Leave Policy: </a:t>
            </a:r>
            <a:endParaRPr lang="en-US" sz="2000" b="1" dirty="0" smtClean="0">
              <a:solidFill>
                <a:schemeClr val="bg1"/>
              </a:solidFill>
              <a:effectLst>
                <a:outerShdw blurRad="38100" dist="38100" dir="2700000" algn="tl">
                  <a:srgbClr val="000000">
                    <a:alpha val="43137"/>
                  </a:srgbClr>
                </a:outerShdw>
              </a:effectLst>
            </a:endParaRPr>
          </a:p>
          <a:p>
            <a:pPr lvl="0"/>
            <a:endParaRPr lang="en-US" sz="2000" b="1" dirty="0">
              <a:solidFill>
                <a:schemeClr val="bg1"/>
              </a:solidFill>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en-US" dirty="0" smtClean="0">
                <a:solidFill>
                  <a:schemeClr val="bg1"/>
                </a:solidFill>
              </a:rPr>
              <a:t>Each </a:t>
            </a:r>
            <a:r>
              <a:rPr lang="en-US" dirty="0">
                <a:solidFill>
                  <a:schemeClr val="bg1"/>
                </a:solidFill>
              </a:rPr>
              <a:t>worker is entitled to five working days leave during their three-months of contract, and a total 20 working days of leave per calendar year</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20 </a:t>
            </a:r>
            <a:r>
              <a:rPr lang="en-US" dirty="0">
                <a:solidFill>
                  <a:schemeClr val="bg1"/>
                </a:solidFill>
              </a:rPr>
              <a:t>days annual leave is to cover sickness, emergency, domestic issues, wedding, mourning etc. Such leaves must be duly authorized by the supervisor and notified to CTC in advance</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50</a:t>
            </a:r>
            <a:r>
              <a:rPr lang="en-US" dirty="0">
                <a:solidFill>
                  <a:schemeClr val="bg1"/>
                </a:solidFill>
              </a:rPr>
              <a:t>% of unused leave can be carried forward to the next calendar year</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No </a:t>
            </a:r>
            <a:r>
              <a:rPr lang="en-US" dirty="0">
                <a:solidFill>
                  <a:schemeClr val="bg1"/>
                </a:solidFill>
              </a:rPr>
              <a:t>leave encashment is admissible under any circumstances</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Staff </a:t>
            </a:r>
            <a:r>
              <a:rPr lang="en-US" dirty="0">
                <a:solidFill>
                  <a:schemeClr val="bg1"/>
                </a:solidFill>
              </a:rPr>
              <a:t>required to work on a Sunday  may get compensatory  leave</a:t>
            </a:r>
          </a:p>
          <a:p>
            <a:pPr marL="285750" lvl="0" indent="-285750">
              <a:buFont typeface="Arial" panose="020B0604020202020204" pitchFamily="34" charset="0"/>
              <a:buChar char="•"/>
            </a:pPr>
            <a:r>
              <a:rPr lang="en-US" dirty="0">
                <a:solidFill>
                  <a:schemeClr val="bg1"/>
                </a:solidFill>
              </a:rPr>
              <a:t>during the following week duly authorized by the supervisor</a:t>
            </a:r>
          </a:p>
          <a:p>
            <a:pPr marL="285750" lvl="0" indent="-285750">
              <a:buFont typeface="Arial" panose="020B0604020202020204" pitchFamily="34" charset="0"/>
              <a:buChar char="•"/>
            </a:pPr>
            <a:endParaRPr lang="en-US" dirty="0">
              <a:solidFill>
                <a:schemeClr val="bg1"/>
              </a:solidFill>
            </a:endParaRPr>
          </a:p>
        </p:txBody>
      </p:sp>
      <p:sp>
        <p:nvSpPr>
          <p:cNvPr id="2" name="Date Placeholder 1"/>
          <p:cNvSpPr>
            <a:spLocks noGrp="1"/>
          </p:cNvSpPr>
          <p:nvPr>
            <p:ph type="dt" sz="half" idx="10"/>
          </p:nvPr>
        </p:nvSpPr>
        <p:spPr/>
        <p:txBody>
          <a:bodyPr/>
          <a:lstStyle/>
          <a:p>
            <a:fld id="{EBA9AB82-1283-40B0-8266-AF5B2C9E899F}"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15</a:t>
            </a:fld>
            <a:endParaRPr lang="en-US" dirty="0"/>
          </a:p>
        </p:txBody>
      </p:sp>
    </p:spTree>
    <p:extLst>
      <p:ext uri="{BB962C8B-B14F-4D97-AF65-F5344CB8AC3E}">
        <p14:creationId xmlns:p14="http://schemas.microsoft.com/office/powerpoint/2010/main" val="1333932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b="1" dirty="0" smtClean="0">
                  <a:solidFill>
                    <a:schemeClr val="bg1"/>
                  </a:solidFill>
                </a:rPr>
                <a:t>                                                  </a:t>
              </a:r>
              <a:r>
                <a:rPr lang="en-US" b="1" dirty="0" smtClean="0">
                  <a:solidFill>
                    <a:schemeClr val="tx1"/>
                  </a:solidFill>
                </a:rPr>
                <a:t>Leave </a:t>
              </a:r>
              <a:r>
                <a:rPr lang="en-US" b="1" dirty="0">
                  <a:solidFill>
                    <a:schemeClr val="tx1"/>
                  </a:solidFill>
                </a:rPr>
                <a:t>and Attendance Policy</a:t>
              </a: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09601" y="1227873"/>
            <a:ext cx="8153400" cy="2862322"/>
          </a:xfrm>
          <a:prstGeom prst="rect">
            <a:avLst/>
          </a:prstGeom>
        </p:spPr>
        <p:txBody>
          <a:bodyPr wrap="square">
            <a:spAutoFit/>
          </a:bodyPr>
          <a:lstStyle/>
          <a:p>
            <a:pPr marL="342900" lvl="0" indent="-342900">
              <a:buFont typeface="Wingdings" panose="05000000000000000000" pitchFamily="2" charset="2"/>
              <a:buChar char="Ø"/>
            </a:pPr>
            <a:r>
              <a:rPr lang="en-US" sz="2000" b="1" dirty="0" smtClean="0">
                <a:solidFill>
                  <a:schemeClr val="bg1"/>
                </a:solidFill>
              </a:rPr>
              <a:t>Exceptional Leave :</a:t>
            </a:r>
          </a:p>
          <a:p>
            <a:pPr marL="342900" lvl="0" indent="-342900">
              <a:buFont typeface="Wingdings" panose="05000000000000000000" pitchFamily="2" charset="2"/>
              <a:buChar char="Ø"/>
            </a:pPr>
            <a:endParaRPr lang="en-US" sz="2000" b="1" dirty="0" smtClean="0">
              <a:solidFill>
                <a:schemeClr val="bg1"/>
              </a:solidFill>
              <a:effectLst>
                <a:outerShdw blurRad="38100" dist="38100" dir="2700000" algn="tl">
                  <a:srgbClr val="000000">
                    <a:alpha val="43137"/>
                  </a:srgbClr>
                </a:outerShdw>
              </a:effectLst>
            </a:endParaRPr>
          </a:p>
          <a:p>
            <a:pPr marL="342900" lvl="0" indent="-342900">
              <a:buFont typeface="Arial" panose="020B0604020202020204" pitchFamily="34" charset="0"/>
              <a:buChar char="•"/>
            </a:pPr>
            <a:r>
              <a:rPr lang="en-US" sz="2000" dirty="0" smtClean="0">
                <a:solidFill>
                  <a:schemeClr val="bg1"/>
                </a:solidFill>
              </a:rPr>
              <a:t>Female </a:t>
            </a:r>
            <a:r>
              <a:rPr lang="en-US" sz="2000" dirty="0">
                <a:solidFill>
                  <a:schemeClr val="bg1"/>
                </a:solidFill>
              </a:rPr>
              <a:t>staff are entitled to 65 days maternity leave, comprising 20 days unpaid pre-natal leave and 45 days paid post-natal </a:t>
            </a:r>
            <a:r>
              <a:rPr lang="en-US" sz="2000" dirty="0" smtClean="0">
                <a:solidFill>
                  <a:schemeClr val="bg1"/>
                </a:solidFill>
              </a:rPr>
              <a:t>leave.</a:t>
            </a:r>
          </a:p>
          <a:p>
            <a:pPr marL="342900" lvl="0" indent="-342900">
              <a:buFont typeface="Arial" panose="020B0604020202020204" pitchFamily="34" charset="0"/>
              <a:buChar char="•"/>
            </a:pPr>
            <a:endParaRPr lang="en-US" sz="2000" dirty="0">
              <a:solidFill>
                <a:schemeClr val="bg1"/>
              </a:solidFill>
            </a:endParaRPr>
          </a:p>
          <a:p>
            <a:pPr marL="342900" lvl="0" indent="-342900">
              <a:buFont typeface="Arial" panose="020B0604020202020204" pitchFamily="34" charset="0"/>
              <a:buChar char="•"/>
            </a:pPr>
            <a:r>
              <a:rPr lang="en-US" sz="2000" dirty="0">
                <a:solidFill>
                  <a:schemeClr val="bg1"/>
                </a:solidFill>
              </a:rPr>
              <a:t>In case of injuries </a:t>
            </a:r>
            <a:r>
              <a:rPr lang="en-US" sz="2000" dirty="0" smtClean="0">
                <a:solidFill>
                  <a:schemeClr val="bg1"/>
                </a:solidFill>
              </a:rPr>
              <a:t>while at work : 2 weeks </a:t>
            </a:r>
            <a:r>
              <a:rPr lang="en-US" sz="2000" dirty="0">
                <a:solidFill>
                  <a:schemeClr val="bg1"/>
                </a:solidFill>
              </a:rPr>
              <a:t>p</a:t>
            </a:r>
            <a:r>
              <a:rPr lang="en-US" sz="2000" dirty="0" smtClean="0">
                <a:solidFill>
                  <a:schemeClr val="bg1"/>
                </a:solidFill>
              </a:rPr>
              <a:t>aid leave</a:t>
            </a:r>
          </a:p>
          <a:p>
            <a:pPr marL="342900" lvl="0" indent="-342900">
              <a:buFont typeface="Arial" panose="020B0604020202020204" pitchFamily="34" charset="0"/>
              <a:buChar char="•"/>
            </a:pPr>
            <a:endParaRPr lang="en-US" sz="2000" dirty="0">
              <a:solidFill>
                <a:schemeClr val="bg1"/>
              </a:solidFill>
            </a:endParaRPr>
          </a:p>
          <a:p>
            <a:pPr marL="342900" lvl="0" indent="-342900">
              <a:buFont typeface="Arial" panose="020B0604020202020204" pitchFamily="34" charset="0"/>
              <a:buChar char="•"/>
            </a:pPr>
            <a:r>
              <a:rPr lang="en-US" sz="2000" dirty="0" smtClean="0">
                <a:solidFill>
                  <a:schemeClr val="bg1"/>
                </a:solidFill>
              </a:rPr>
              <a:t>In </a:t>
            </a:r>
            <a:r>
              <a:rPr lang="en-US" sz="2000" dirty="0">
                <a:solidFill>
                  <a:schemeClr val="bg1"/>
                </a:solidFill>
              </a:rPr>
              <a:t>case of injuries while not performing in the </a:t>
            </a:r>
            <a:r>
              <a:rPr lang="en-US" sz="2000" dirty="0" smtClean="0">
                <a:solidFill>
                  <a:schemeClr val="bg1"/>
                </a:solidFill>
              </a:rPr>
              <a:t>field: </a:t>
            </a:r>
            <a:r>
              <a:rPr lang="en-US" sz="2000" dirty="0">
                <a:solidFill>
                  <a:schemeClr val="bg1"/>
                </a:solidFill>
              </a:rPr>
              <a:t>2 weeks </a:t>
            </a:r>
            <a:r>
              <a:rPr lang="en-US" sz="2000" dirty="0" smtClean="0">
                <a:solidFill>
                  <a:schemeClr val="bg1"/>
                </a:solidFill>
              </a:rPr>
              <a:t>unpaid </a:t>
            </a:r>
            <a:r>
              <a:rPr lang="en-US" sz="2000" dirty="0">
                <a:solidFill>
                  <a:schemeClr val="bg1"/>
                </a:solidFill>
              </a:rPr>
              <a:t>leave</a:t>
            </a:r>
            <a:endParaRPr lang="en-US" sz="2000" dirty="0" smtClean="0">
              <a:solidFill>
                <a:schemeClr val="bg1"/>
              </a:solidFill>
            </a:endParaRPr>
          </a:p>
        </p:txBody>
      </p:sp>
      <p:sp>
        <p:nvSpPr>
          <p:cNvPr id="2" name="Date Placeholder 1"/>
          <p:cNvSpPr>
            <a:spLocks noGrp="1"/>
          </p:cNvSpPr>
          <p:nvPr>
            <p:ph type="dt" sz="half" idx="10"/>
          </p:nvPr>
        </p:nvSpPr>
        <p:spPr/>
        <p:txBody>
          <a:bodyPr/>
          <a:lstStyle/>
          <a:p>
            <a:fld id="{DE66E6AA-878E-43B3-8490-EF6AC4FE4272}"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16</a:t>
            </a:fld>
            <a:endParaRPr lang="en-US" dirty="0"/>
          </a:p>
        </p:txBody>
      </p:sp>
    </p:spTree>
    <p:extLst>
      <p:ext uri="{BB962C8B-B14F-4D97-AF65-F5344CB8AC3E}">
        <p14:creationId xmlns:p14="http://schemas.microsoft.com/office/powerpoint/2010/main" val="12745632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b="1" dirty="0" smtClean="0">
                  <a:solidFill>
                    <a:schemeClr val="bg1"/>
                  </a:solidFill>
                </a:rPr>
                <a:t>                                                  </a:t>
              </a:r>
              <a:r>
                <a:rPr lang="en-US" b="1" dirty="0" smtClean="0">
                  <a:solidFill>
                    <a:schemeClr val="tx1"/>
                  </a:solidFill>
                </a:rPr>
                <a:t>Leave </a:t>
              </a:r>
              <a:r>
                <a:rPr lang="en-US" b="1" dirty="0">
                  <a:solidFill>
                    <a:schemeClr val="tx1"/>
                  </a:solidFill>
                </a:rPr>
                <a:t>and Attendance Policy</a:t>
              </a: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09601" y="1227873"/>
            <a:ext cx="8153400" cy="2400657"/>
          </a:xfrm>
          <a:prstGeom prst="rect">
            <a:avLst/>
          </a:prstGeom>
        </p:spPr>
        <p:txBody>
          <a:bodyPr wrap="square">
            <a:spAutoFit/>
          </a:bodyPr>
          <a:lstStyle/>
          <a:p>
            <a:pPr marL="342900" lvl="0" indent="-342900">
              <a:buFont typeface="Wingdings" panose="05000000000000000000" pitchFamily="2" charset="2"/>
              <a:buChar char="Ø"/>
            </a:pPr>
            <a:r>
              <a:rPr lang="en-US" sz="2000" b="1" dirty="0" smtClean="0">
                <a:solidFill>
                  <a:schemeClr val="bg1"/>
                </a:solidFill>
              </a:rPr>
              <a:t>Attendance</a:t>
            </a:r>
          </a:p>
          <a:p>
            <a:pPr lvl="0"/>
            <a:endParaRPr lang="en-US" sz="2000" b="1" dirty="0" smtClean="0">
              <a:solidFill>
                <a:schemeClr val="bg1"/>
              </a:solidFill>
            </a:endParaRPr>
          </a:p>
          <a:p>
            <a:pPr lvl="0"/>
            <a:r>
              <a:rPr lang="en-US" dirty="0">
                <a:solidFill>
                  <a:schemeClr val="bg1"/>
                </a:solidFill>
              </a:rPr>
              <a:t>All AS and CHW </a:t>
            </a:r>
            <a:r>
              <a:rPr lang="en-US" dirty="0" smtClean="0">
                <a:solidFill>
                  <a:schemeClr val="bg1"/>
                </a:solidFill>
              </a:rPr>
              <a:t>staff </a:t>
            </a:r>
            <a:r>
              <a:rPr lang="en-US" dirty="0">
                <a:solidFill>
                  <a:schemeClr val="bg1"/>
                </a:solidFill>
              </a:rPr>
              <a:t>are required to mark attendance in the register every day and attend the office or field (as applicable) punctually. Working days and policies and working hours are followed as per district/government policy. However, the nature of work requires working till late evening or on holidays/weekends.</a:t>
            </a:r>
          </a:p>
          <a:p>
            <a:pPr lvl="0"/>
            <a:endParaRPr lang="en-US" sz="2000" b="1" dirty="0" smtClean="0">
              <a:solidFill>
                <a:schemeClr val="bg1"/>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DE66E6AA-878E-43B3-8490-EF6AC4FE4272}"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17</a:t>
            </a:fld>
            <a:endParaRPr lang="en-US" dirty="0"/>
          </a:p>
        </p:txBody>
      </p:sp>
    </p:spTree>
    <p:extLst>
      <p:ext uri="{BB962C8B-B14F-4D97-AF65-F5344CB8AC3E}">
        <p14:creationId xmlns:p14="http://schemas.microsoft.com/office/powerpoint/2010/main" val="10785992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24848" y="0"/>
            <a:ext cx="9168848" cy="838200"/>
            <a:chOff x="-21914" y="-9526"/>
            <a:chExt cx="8086723" cy="800101"/>
          </a:xfrm>
          <a:solidFill>
            <a:srgbClr val="326C4E"/>
          </a:solidFill>
        </p:grpSpPr>
        <p:sp>
          <p:nvSpPr>
            <p:cNvPr id="17" name="Rectangle 4"/>
            <p:cNvSpPr/>
            <p:nvPr/>
          </p:nvSpPr>
          <p:spPr>
            <a:xfrm>
              <a:off x="-21914"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Payment </a:t>
              </a:r>
              <a:r>
                <a:rPr lang="en-US" b="1" dirty="0" smtClean="0">
                  <a:solidFill>
                    <a:schemeClr val="tx1"/>
                  </a:solidFill>
                </a:rPr>
                <a:t>Allowance</a:t>
              </a:r>
              <a:endParaRPr lang="en-US" dirty="0">
                <a:ln w="0"/>
                <a:solidFill>
                  <a:schemeClr val="tx1"/>
                </a:solidFill>
                <a:effectLst>
                  <a:outerShdw blurRad="38100" dist="19050" dir="2700000" algn="tl" rotWithShape="0">
                    <a:schemeClr val="dk1">
                      <a:alpha val="40000"/>
                    </a:schemeClr>
                  </a:outerShdw>
                </a:effectLst>
              </a:endParaRP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512522" y="1227872"/>
            <a:ext cx="7543800" cy="646331"/>
          </a:xfrm>
          <a:prstGeom prst="rect">
            <a:avLst/>
          </a:prstGeom>
        </p:spPr>
        <p:txBody>
          <a:bodyPr wrap="square">
            <a:spAutoFit/>
          </a:bodyPr>
          <a:lstStyle/>
          <a:p>
            <a:pPr marL="285750" lvl="2" indent="-285750">
              <a:buFont typeface="Arial" panose="020B0604020202020204" pitchFamily="34" charset="0"/>
              <a:buChar char="•"/>
            </a:pPr>
            <a:endParaRPr lang="en-US" b="1" dirty="0">
              <a:solidFill>
                <a:schemeClr val="bg1"/>
              </a:solidFill>
            </a:endParaRPr>
          </a:p>
          <a:p>
            <a:pPr marL="285750" indent="-285750">
              <a:buFont typeface="Arial" panose="020B0604020202020204" pitchFamily="34" charset="0"/>
              <a:buChar char="•"/>
            </a:pPr>
            <a:endParaRPr lang="en-US" b="1" dirty="0">
              <a:solidFill>
                <a:schemeClr val="bg1"/>
              </a:solidFill>
            </a:endParaRPr>
          </a:p>
        </p:txBody>
      </p:sp>
      <p:sp>
        <p:nvSpPr>
          <p:cNvPr id="2" name="Date Placeholder 1"/>
          <p:cNvSpPr>
            <a:spLocks noGrp="1"/>
          </p:cNvSpPr>
          <p:nvPr>
            <p:ph type="dt" sz="half" idx="10"/>
          </p:nvPr>
        </p:nvSpPr>
        <p:spPr/>
        <p:txBody>
          <a:bodyPr/>
          <a:lstStyle/>
          <a:p>
            <a:fld id="{5DBF764E-C069-49DA-A396-24EA4B6215D9}"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18</a:t>
            </a:fld>
            <a:endParaRPr lang="en-US" dirty="0"/>
          </a:p>
        </p:txBody>
      </p:sp>
      <p:sp>
        <p:nvSpPr>
          <p:cNvPr id="9" name="Rectangle 8"/>
          <p:cNvSpPr/>
          <p:nvPr/>
        </p:nvSpPr>
        <p:spPr>
          <a:xfrm>
            <a:off x="512522" y="1447800"/>
            <a:ext cx="8326678" cy="4031873"/>
          </a:xfrm>
          <a:prstGeom prst="rect">
            <a:avLst/>
          </a:prstGeom>
        </p:spPr>
        <p:txBody>
          <a:bodyPr wrap="square">
            <a:spAutoFit/>
          </a:bodyPr>
          <a:lstStyle/>
          <a:p>
            <a:pPr marL="285750" indent="-285750">
              <a:buFont typeface="Wingdings" panose="05000000000000000000" pitchFamily="2" charset="2"/>
              <a:buChar char="Ø"/>
            </a:pPr>
            <a:r>
              <a:rPr lang="en-US" sz="2000" b="1" dirty="0">
                <a:solidFill>
                  <a:schemeClr val="bg1"/>
                </a:solidFill>
              </a:rPr>
              <a:t>Group Life </a:t>
            </a:r>
            <a:r>
              <a:rPr lang="en-US" sz="2000" b="1" dirty="0" smtClean="0">
                <a:solidFill>
                  <a:schemeClr val="bg1"/>
                </a:solidFill>
              </a:rPr>
              <a:t>Insurance</a:t>
            </a:r>
          </a:p>
          <a:p>
            <a:pPr marL="285750" indent="-285750">
              <a:buFont typeface="Wingdings" panose="05000000000000000000" pitchFamily="2" charset="2"/>
              <a:buChar char="Ø"/>
            </a:pPr>
            <a:endParaRPr lang="en-US" sz="2000" b="1" dirty="0">
              <a:solidFill>
                <a:schemeClr val="bg1"/>
              </a:solidFill>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en-US" dirty="0">
                <a:solidFill>
                  <a:schemeClr val="bg1"/>
                </a:solidFill>
                <a:sym typeface="+mn-ea"/>
              </a:rPr>
              <a:t>All employees are entitled to Personal accidental medical expenses, accidental death, the risk of death due to terrorism, and death if murdered after kidnapping insurance is covered.</a:t>
            </a:r>
            <a:endParaRPr lang="en-US" dirty="0">
              <a:solidFill>
                <a:schemeClr val="bg1"/>
              </a:solidFill>
            </a:endParaRPr>
          </a:p>
          <a:p>
            <a:pPr marL="1200150" lvl="2" indent="-285750">
              <a:buFont typeface="Arial" panose="020B0604020202020204" pitchFamily="34" charset="0"/>
              <a:buChar char="•"/>
            </a:pPr>
            <a:r>
              <a:rPr lang="en-US" dirty="0">
                <a:solidFill>
                  <a:schemeClr val="bg1"/>
                </a:solidFill>
              </a:rPr>
              <a:t>Accidental Insurance: </a:t>
            </a:r>
            <a:r>
              <a:rPr lang="en-US" dirty="0" err="1">
                <a:solidFill>
                  <a:schemeClr val="bg1"/>
                </a:solidFill>
              </a:rPr>
              <a:t>Rs</a:t>
            </a:r>
            <a:r>
              <a:rPr lang="en-US" dirty="0">
                <a:solidFill>
                  <a:schemeClr val="bg1"/>
                </a:solidFill>
              </a:rPr>
              <a:t>. 500,000. </a:t>
            </a:r>
          </a:p>
          <a:p>
            <a:pPr marL="1200150" lvl="2" indent="-285750">
              <a:buFont typeface="Arial" panose="020B0604020202020204" pitchFamily="34" charset="0"/>
              <a:buChar char="•"/>
            </a:pPr>
            <a:r>
              <a:rPr lang="en-US" dirty="0">
                <a:solidFill>
                  <a:schemeClr val="bg1"/>
                </a:solidFill>
              </a:rPr>
              <a:t>Death &amp; Disability Insurance: </a:t>
            </a:r>
            <a:r>
              <a:rPr lang="en-US" dirty="0" err="1">
                <a:solidFill>
                  <a:schemeClr val="bg1"/>
                </a:solidFill>
              </a:rPr>
              <a:t>Rs</a:t>
            </a:r>
            <a:r>
              <a:rPr lang="en-US" dirty="0">
                <a:solidFill>
                  <a:schemeClr val="bg1"/>
                </a:solidFill>
              </a:rPr>
              <a:t>. 500,000.</a:t>
            </a:r>
          </a:p>
          <a:p>
            <a:pPr marL="1200150" lvl="2" indent="-285750">
              <a:buFont typeface="Arial" panose="020B0604020202020204" pitchFamily="34" charset="0"/>
              <a:buChar char="•"/>
            </a:pPr>
            <a:r>
              <a:rPr lang="en-US" dirty="0">
                <a:solidFill>
                  <a:schemeClr val="bg1"/>
                </a:solidFill>
              </a:rPr>
              <a:t>Accidental Death coverage: Rs.1,000,000, which is double the sum covered. </a:t>
            </a:r>
          </a:p>
          <a:p>
            <a:pPr marL="1200150" lvl="2" indent="-285750">
              <a:buFont typeface="Arial" panose="020B0604020202020204" pitchFamily="34" charset="0"/>
              <a:buChar char="•"/>
            </a:pPr>
            <a:endParaRPr lang="en-US" b="1" dirty="0">
              <a:solidFill>
                <a:schemeClr val="bg1"/>
              </a:solidFill>
            </a:endParaRPr>
          </a:p>
          <a:p>
            <a:pPr marL="285750" lvl="2" indent="-285750">
              <a:buFont typeface="Wingdings" panose="05000000000000000000" pitchFamily="2" charset="2"/>
              <a:buChar char="Ø"/>
            </a:pPr>
            <a:r>
              <a:rPr lang="en-US" b="1" dirty="0">
                <a:solidFill>
                  <a:schemeClr val="bg1"/>
                </a:solidFill>
              </a:rPr>
              <a:t>EOBI Contribution</a:t>
            </a:r>
          </a:p>
          <a:p>
            <a:pPr marL="285750" lvl="0" indent="-285750">
              <a:buFont typeface="Arial" panose="020B0604020202020204" pitchFamily="34" charset="0"/>
              <a:buChar char="•"/>
            </a:pPr>
            <a:r>
              <a:rPr lang="en-US" dirty="0" smtClean="0">
                <a:solidFill>
                  <a:schemeClr val="bg1"/>
                </a:solidFill>
              </a:rPr>
              <a:t>A </a:t>
            </a:r>
            <a:r>
              <a:rPr lang="en-US" dirty="0">
                <a:solidFill>
                  <a:schemeClr val="bg1"/>
                </a:solidFill>
              </a:rPr>
              <a:t>contribution equal to 5% of minimum wages has to be paid by the Employers and 1% of minimum wages by the employees of said Organizations</a:t>
            </a:r>
            <a:endParaRPr lang="en-US" b="1" dirty="0">
              <a:solidFill>
                <a:schemeClr val="bg1"/>
              </a:solidFill>
            </a:endParaRPr>
          </a:p>
        </p:txBody>
      </p:sp>
    </p:spTree>
    <p:extLst>
      <p:ext uri="{BB962C8B-B14F-4D97-AF65-F5344CB8AC3E}">
        <p14:creationId xmlns:p14="http://schemas.microsoft.com/office/powerpoint/2010/main" val="3985919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1032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12425" y="-9978"/>
            <a:ext cx="9168848" cy="838200"/>
            <a:chOff x="-10957" y="-19051"/>
            <a:chExt cx="8086723" cy="800101"/>
          </a:xfrm>
          <a:solidFill>
            <a:srgbClr val="326C4E"/>
          </a:solidFill>
        </p:grpSpPr>
        <p:sp>
          <p:nvSpPr>
            <p:cNvPr id="17" name="Rectangle 4"/>
            <p:cNvSpPr/>
            <p:nvPr/>
          </p:nvSpPr>
          <p:spPr>
            <a:xfrm>
              <a:off x="-10957" y="-19051"/>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endParaRP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512522" y="1227872"/>
            <a:ext cx="7543800" cy="646331"/>
          </a:xfrm>
          <a:prstGeom prst="rect">
            <a:avLst/>
          </a:prstGeom>
        </p:spPr>
        <p:txBody>
          <a:bodyPr wrap="square">
            <a:spAutoFit/>
          </a:bodyPr>
          <a:lstStyle/>
          <a:p>
            <a:pPr marL="285750" lvl="2" indent="-285750">
              <a:buFont typeface="Arial" panose="020B0604020202020204" pitchFamily="34" charset="0"/>
              <a:buChar char="•"/>
            </a:pPr>
            <a:endParaRPr lang="en-US" b="1" dirty="0">
              <a:solidFill>
                <a:schemeClr val="bg1"/>
              </a:solidFill>
            </a:endParaRPr>
          </a:p>
          <a:p>
            <a:pPr marL="285750" indent="-285750">
              <a:buFont typeface="Arial" panose="020B0604020202020204" pitchFamily="34" charset="0"/>
              <a:buChar char="•"/>
            </a:pPr>
            <a:endParaRPr lang="en-US" b="1" dirty="0">
              <a:solidFill>
                <a:schemeClr val="bg1"/>
              </a:solidFill>
            </a:endParaRPr>
          </a:p>
        </p:txBody>
      </p:sp>
      <p:sp>
        <p:nvSpPr>
          <p:cNvPr id="2" name="Date Placeholder 1"/>
          <p:cNvSpPr>
            <a:spLocks noGrp="1"/>
          </p:cNvSpPr>
          <p:nvPr>
            <p:ph type="dt" sz="half" idx="10"/>
          </p:nvPr>
        </p:nvSpPr>
        <p:spPr/>
        <p:txBody>
          <a:bodyPr/>
          <a:lstStyle/>
          <a:p>
            <a:fld id="{5DBF764E-C069-49DA-A396-24EA4B6215D9}"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19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91620715"/>
              </p:ext>
            </p:extLst>
          </p:nvPr>
        </p:nvGraphicFramePr>
        <p:xfrm>
          <a:off x="512522" y="1215715"/>
          <a:ext cx="8021876" cy="3071434"/>
        </p:xfrm>
        <a:graphic>
          <a:graphicData uri="http://schemas.openxmlformats.org/drawingml/2006/table">
            <a:tbl>
              <a:tblPr firstRow="1" bandRow="1">
                <a:tableStyleId>{F5AB1C69-6EDB-4FF4-983F-18BD219EF322}</a:tableStyleId>
              </a:tblPr>
              <a:tblGrid>
                <a:gridCol w="2005469">
                  <a:extLst>
                    <a:ext uri="{9D8B030D-6E8A-4147-A177-3AD203B41FA5}">
                      <a16:colId xmlns:a16="http://schemas.microsoft.com/office/drawing/2014/main" val="20000"/>
                    </a:ext>
                  </a:extLst>
                </a:gridCol>
                <a:gridCol w="2005469">
                  <a:extLst>
                    <a:ext uri="{9D8B030D-6E8A-4147-A177-3AD203B41FA5}">
                      <a16:colId xmlns:a16="http://schemas.microsoft.com/office/drawing/2014/main" val="20001"/>
                    </a:ext>
                  </a:extLst>
                </a:gridCol>
                <a:gridCol w="2005469">
                  <a:extLst>
                    <a:ext uri="{9D8B030D-6E8A-4147-A177-3AD203B41FA5}">
                      <a16:colId xmlns:a16="http://schemas.microsoft.com/office/drawing/2014/main" val="20002"/>
                    </a:ext>
                  </a:extLst>
                </a:gridCol>
                <a:gridCol w="2005469">
                  <a:extLst>
                    <a:ext uri="{9D8B030D-6E8A-4147-A177-3AD203B41FA5}">
                      <a16:colId xmlns:a16="http://schemas.microsoft.com/office/drawing/2014/main" val="20003"/>
                    </a:ext>
                  </a:extLst>
                </a:gridCol>
              </a:tblGrid>
              <a:tr h="1101667">
                <a:tc>
                  <a:txBody>
                    <a:bodyPr/>
                    <a:lstStyle/>
                    <a:p>
                      <a:endParaRPr lang="en-US" dirty="0"/>
                    </a:p>
                  </a:txBody>
                  <a:tcPr/>
                </a:tc>
                <a:tc>
                  <a:txBody>
                    <a:bodyPr/>
                    <a:lstStyle/>
                    <a:p>
                      <a:r>
                        <a:rPr kumimoji="0" lang="en-US" sz="1800" kern="1200" dirty="0" smtClean="0">
                          <a:effectLst/>
                        </a:rPr>
                        <a:t>Positions</a:t>
                      </a:r>
                      <a:endParaRPr lang="en-US" dirty="0"/>
                    </a:p>
                  </a:txBody>
                  <a:tcPr/>
                </a:tc>
                <a:tc>
                  <a:txBody>
                    <a:bodyPr/>
                    <a:lstStyle/>
                    <a:p>
                      <a:r>
                        <a:rPr kumimoji="0" lang="en-US" sz="1800" kern="1200" dirty="0" smtClean="0">
                          <a:effectLst/>
                        </a:rPr>
                        <a:t>DSA &amp;</a:t>
                      </a:r>
                    </a:p>
                    <a:p>
                      <a:r>
                        <a:rPr kumimoji="0" lang="en-US" sz="1800" kern="1200" dirty="0" smtClean="0">
                          <a:effectLst/>
                        </a:rPr>
                        <a:t>Accommodation for</a:t>
                      </a:r>
                    </a:p>
                    <a:p>
                      <a:r>
                        <a:rPr kumimoji="0" lang="en-US" sz="1800" kern="1200" dirty="0" smtClean="0">
                          <a:effectLst/>
                        </a:rPr>
                        <a:t>Specified Major Cities (PKR)</a:t>
                      </a:r>
                      <a:endParaRPr lang="en-US" dirty="0"/>
                    </a:p>
                  </a:txBody>
                  <a:tcPr/>
                </a:tc>
                <a:tc>
                  <a:txBody>
                    <a:bodyPr/>
                    <a:lstStyle/>
                    <a:p>
                      <a:r>
                        <a:rPr kumimoji="0" lang="en-US" sz="1800" kern="1200" dirty="0" smtClean="0">
                          <a:effectLst/>
                        </a:rPr>
                        <a:t>DSA &amp;</a:t>
                      </a:r>
                    </a:p>
                    <a:p>
                      <a:r>
                        <a:rPr kumimoji="0" lang="en-US" sz="1800" kern="1200" dirty="0" smtClean="0">
                          <a:effectLst/>
                        </a:rPr>
                        <a:t>Accommodation for Other Areas (PKR)</a:t>
                      </a:r>
                      <a:endParaRPr lang="en-US" dirty="0"/>
                    </a:p>
                  </a:txBody>
                  <a:tcPr/>
                </a:tc>
                <a:extLst>
                  <a:ext uri="{0D108BD9-81ED-4DB2-BD59-A6C34878D82A}">
                    <a16:rowId xmlns:a16="http://schemas.microsoft.com/office/drawing/2014/main" val="10000"/>
                  </a:ext>
                </a:extLst>
              </a:tr>
              <a:tr h="804197">
                <a:tc rowSpan="2">
                  <a:txBody>
                    <a:bodyPr/>
                    <a:lstStyle/>
                    <a:p>
                      <a:r>
                        <a:rPr kumimoji="0" lang="en-US" sz="1600" kern="1200" dirty="0" smtClean="0">
                          <a:solidFill>
                            <a:schemeClr val="dk1"/>
                          </a:solidFill>
                          <a:effectLst/>
                          <a:latin typeface="+mn-lt"/>
                          <a:ea typeface="+mn-ea"/>
                          <a:cs typeface="+mn-cs"/>
                        </a:rPr>
                        <a:t>UC Level and below</a:t>
                      </a:r>
                      <a:endParaRPr lang="en-US" sz="1600" dirty="0"/>
                    </a:p>
                  </a:txBody>
                  <a:tcPr/>
                </a:tc>
                <a:tc>
                  <a:txBody>
                    <a:bodyPr/>
                    <a:lstStyle/>
                    <a:p>
                      <a:r>
                        <a:rPr kumimoji="0" lang="en-US" sz="1400" kern="1200" dirty="0" smtClean="0">
                          <a:effectLst/>
                        </a:rPr>
                        <a:t>Where Night</a:t>
                      </a:r>
                    </a:p>
                    <a:p>
                      <a:r>
                        <a:rPr kumimoji="0" lang="en-US" sz="1400" kern="1200" dirty="0" smtClean="0">
                          <a:effectLst/>
                        </a:rPr>
                        <a:t>Stay is Involved</a:t>
                      </a:r>
                      <a:endParaRPr lang="en-US" sz="1400" dirty="0" smtClean="0"/>
                    </a:p>
                  </a:txBody>
                  <a:tcPr/>
                </a:tc>
                <a:tc>
                  <a:txBody>
                    <a:bodyPr/>
                    <a:lstStyle/>
                    <a:p>
                      <a:r>
                        <a:rPr kumimoji="0" lang="en-US" sz="1400" kern="1200" dirty="0" smtClean="0">
                          <a:solidFill>
                            <a:schemeClr val="dk1"/>
                          </a:solidFill>
                          <a:effectLst/>
                          <a:latin typeface="+mn-lt"/>
                          <a:ea typeface="+mn-ea"/>
                          <a:cs typeface="+mn-cs"/>
                        </a:rPr>
                        <a:t>6,000</a:t>
                      </a:r>
                      <a:endParaRPr lang="en-US" sz="1400" dirty="0"/>
                    </a:p>
                  </a:txBody>
                  <a:tcPr/>
                </a:tc>
                <a:tc>
                  <a:txBody>
                    <a:bodyPr/>
                    <a:lstStyle/>
                    <a:p>
                      <a:r>
                        <a:rPr kumimoji="0" lang="en-US" sz="1400" kern="1200" dirty="0" smtClean="0">
                          <a:solidFill>
                            <a:schemeClr val="dk1"/>
                          </a:solidFill>
                          <a:effectLst/>
                          <a:latin typeface="+mn-lt"/>
                          <a:ea typeface="+mn-ea"/>
                          <a:cs typeface="+mn-cs"/>
                        </a:rPr>
                        <a:t>6,000</a:t>
                      </a:r>
                      <a:endParaRPr lang="en-US" sz="1400" dirty="0"/>
                    </a:p>
                  </a:txBody>
                  <a:tcPr/>
                </a:tc>
                <a:extLst>
                  <a:ext uri="{0D108BD9-81ED-4DB2-BD59-A6C34878D82A}">
                    <a16:rowId xmlns:a16="http://schemas.microsoft.com/office/drawing/2014/main" val="1218168651"/>
                  </a:ext>
                </a:extLst>
              </a:tr>
              <a:tr h="804197">
                <a:tc vMerge="1">
                  <a:txBody>
                    <a:bodyPr/>
                    <a:lstStyle/>
                    <a:p>
                      <a:endParaRPr lang="en-US" dirty="0"/>
                    </a:p>
                  </a:txBody>
                  <a:tcPr/>
                </a:tc>
                <a:tc>
                  <a:txBody>
                    <a:bodyPr/>
                    <a:lstStyle/>
                    <a:p>
                      <a:r>
                        <a:rPr kumimoji="0" lang="en-US" sz="1400" kern="1200" dirty="0" smtClean="0">
                          <a:effectLst/>
                        </a:rPr>
                        <a:t>Where Night Stay is not</a:t>
                      </a:r>
                    </a:p>
                    <a:p>
                      <a:r>
                        <a:rPr kumimoji="0" lang="en-US" sz="1400" kern="1200" dirty="0" smtClean="0">
                          <a:effectLst/>
                        </a:rPr>
                        <a:t>Involved</a:t>
                      </a:r>
                      <a:endParaRPr lang="en-US" sz="1400" dirty="0" smtClean="0"/>
                    </a:p>
                  </a:txBody>
                  <a:tcPr/>
                </a:tc>
                <a:tc>
                  <a:txBody>
                    <a:bodyPr/>
                    <a:lstStyle/>
                    <a:p>
                      <a:r>
                        <a:rPr kumimoji="0" lang="en-US" sz="1400" kern="1200" dirty="0" smtClean="0">
                          <a:solidFill>
                            <a:schemeClr val="dk1"/>
                          </a:solidFill>
                          <a:effectLst/>
                          <a:latin typeface="+mn-lt"/>
                          <a:ea typeface="+mn-ea"/>
                          <a:cs typeface="+mn-cs"/>
                        </a:rPr>
                        <a:t>2,000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smtClean="0">
                          <a:solidFill>
                            <a:schemeClr val="dk1"/>
                          </a:solidFill>
                          <a:effectLst/>
                          <a:latin typeface="+mn-lt"/>
                          <a:ea typeface="+mn-ea"/>
                          <a:cs typeface="+mn-cs"/>
                        </a:rPr>
                        <a:t>2,000</a:t>
                      </a:r>
                      <a:endParaRPr lang="en-US" sz="1400" dirty="0" smtClean="0"/>
                    </a:p>
                  </a:txBody>
                  <a:tcPr/>
                </a:tc>
                <a:extLst>
                  <a:ext uri="{0D108BD9-81ED-4DB2-BD59-A6C34878D82A}">
                    <a16:rowId xmlns:a16="http://schemas.microsoft.com/office/drawing/2014/main" val="1331443970"/>
                  </a:ext>
                </a:extLst>
              </a:tr>
            </a:tbl>
          </a:graphicData>
        </a:graphic>
      </p:graphicFrame>
      <p:sp>
        <p:nvSpPr>
          <p:cNvPr id="8" name="Rectangle 7"/>
          <p:cNvSpPr/>
          <p:nvPr/>
        </p:nvSpPr>
        <p:spPr>
          <a:xfrm>
            <a:off x="3376351" y="224456"/>
            <a:ext cx="2294218" cy="369332"/>
          </a:xfrm>
          <a:prstGeom prst="rect">
            <a:avLst/>
          </a:prstGeom>
        </p:spPr>
        <p:txBody>
          <a:bodyPr wrap="none">
            <a:spAutoFit/>
          </a:bodyPr>
          <a:lstStyle/>
          <a:p>
            <a:pPr algn="ctr"/>
            <a:r>
              <a:rPr lang="en-US" b="1" dirty="0"/>
              <a:t>Payment Allowance</a:t>
            </a:r>
            <a:endParaRPr lang="en-US" dirty="0">
              <a:ln w="0"/>
              <a:effectLst>
                <a:outerShdw blurRad="38100" dist="19050" dir="2700000" algn="tl" rotWithShape="0">
                  <a:schemeClr val="dk1">
                    <a:alpha val="40000"/>
                  </a:schemeClr>
                </a:outerShdw>
              </a:effectLst>
            </a:endParaRPr>
          </a:p>
        </p:txBody>
      </p:sp>
      <p:sp>
        <p:nvSpPr>
          <p:cNvPr id="10" name="Rectangle 9"/>
          <p:cNvSpPr/>
          <p:nvPr/>
        </p:nvSpPr>
        <p:spPr>
          <a:xfrm>
            <a:off x="457200" y="782583"/>
            <a:ext cx="3044423" cy="369332"/>
          </a:xfrm>
          <a:prstGeom prst="rect">
            <a:avLst/>
          </a:prstGeom>
        </p:spPr>
        <p:txBody>
          <a:bodyPr wrap="none">
            <a:spAutoFit/>
          </a:bodyPr>
          <a:lstStyle/>
          <a:p>
            <a:pPr algn="ctr"/>
            <a:r>
              <a:rPr lang="en-US" b="1" dirty="0">
                <a:ln w="0"/>
                <a:solidFill>
                  <a:schemeClr val="bg1"/>
                </a:solidFill>
                <a:effectLst>
                  <a:outerShdw blurRad="38100" dist="19050" dir="2700000" algn="tl" rotWithShape="0">
                    <a:schemeClr val="dk1">
                      <a:alpha val="40000"/>
                    </a:schemeClr>
                  </a:outerShdw>
                </a:effectLst>
              </a:rPr>
              <a:t>DSA and Accommodations</a:t>
            </a:r>
          </a:p>
        </p:txBody>
      </p:sp>
    </p:spTree>
    <p:extLst>
      <p:ext uri="{BB962C8B-B14F-4D97-AF65-F5344CB8AC3E}">
        <p14:creationId xmlns:p14="http://schemas.microsoft.com/office/powerpoint/2010/main" val="3975617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9144000" cy="800101"/>
            <a:chOff x="1" y="-9526"/>
            <a:chExt cx="8086723" cy="800101"/>
          </a:xfrm>
          <a:solidFill>
            <a:srgbClr val="326C4E"/>
          </a:solidFill>
        </p:grpSpPr>
        <p:sp>
          <p:nvSpPr>
            <p:cNvPr id="10"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Table of Contents</a:t>
              </a:r>
              <a:endParaRPr lang="en-US" dirty="0"/>
            </a:p>
          </p:txBody>
        </p:sp>
        <p:pic>
          <p:nvPicPr>
            <p:cNvPr id="11" name="Picture 10"/>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TextBox 6">
            <a:extLst>
              <a:ext uri="{FF2B5EF4-FFF2-40B4-BE49-F238E27FC236}">
                <a16:creationId xmlns:a16="http://schemas.microsoft.com/office/drawing/2014/main" id="{E267382B-E764-4197-B54A-888560EECAAD}"/>
              </a:ext>
            </a:extLst>
          </p:cNvPr>
          <p:cNvSpPr txBox="1"/>
          <p:nvPr/>
        </p:nvSpPr>
        <p:spPr>
          <a:xfrm>
            <a:off x="-4156" y="6290101"/>
            <a:ext cx="9144000" cy="830997"/>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sp>
        <p:nvSpPr>
          <p:cNvPr id="8" name="Rectangle 7"/>
          <p:cNvSpPr/>
          <p:nvPr/>
        </p:nvSpPr>
        <p:spPr>
          <a:xfrm>
            <a:off x="990600" y="800101"/>
            <a:ext cx="7315200" cy="6524863"/>
          </a:xfrm>
          <a:prstGeom prst="rect">
            <a:avLst/>
          </a:prstGeom>
        </p:spPr>
        <p:txBody>
          <a:bodyPr wrap="square">
            <a:spAutoFit/>
          </a:bodyPr>
          <a:lstStyle/>
          <a:p>
            <a:endParaRPr lang="en-US" b="1" dirty="0" smtClean="0">
              <a:solidFill>
                <a:schemeClr val="bg1"/>
              </a:solidFill>
            </a:endParaRPr>
          </a:p>
          <a:p>
            <a:r>
              <a:rPr lang="en-US" b="1" dirty="0" smtClean="0">
                <a:solidFill>
                  <a:schemeClr val="bg1"/>
                </a:solidFill>
              </a:rPr>
              <a:t>1 </a:t>
            </a:r>
            <a:r>
              <a:rPr lang="en-US" b="1" dirty="0" smtClean="0">
                <a:solidFill>
                  <a:schemeClr val="bg1"/>
                </a:solidFill>
              </a:rPr>
              <a:t>: Post Appointment </a:t>
            </a:r>
            <a:r>
              <a:rPr lang="en-US" b="1" dirty="0" smtClean="0">
                <a:solidFill>
                  <a:schemeClr val="bg1"/>
                </a:solidFill>
              </a:rPr>
              <a:t>Matters</a:t>
            </a:r>
          </a:p>
          <a:p>
            <a:pPr lvl="1"/>
            <a:r>
              <a:rPr lang="en-US" b="1" dirty="0" smtClean="0">
                <a:solidFill>
                  <a:schemeClr val="bg1"/>
                </a:solidFill>
              </a:rPr>
              <a:t> </a:t>
            </a:r>
            <a:r>
              <a:rPr lang="en-US" dirty="0">
                <a:solidFill>
                  <a:schemeClr val="bg1"/>
                </a:solidFill>
              </a:rPr>
              <a:t>1.1: Duty Station Transfers &amp; </a:t>
            </a:r>
            <a:r>
              <a:rPr lang="en-US" dirty="0" smtClean="0">
                <a:solidFill>
                  <a:schemeClr val="bg1"/>
                </a:solidFill>
              </a:rPr>
              <a:t>Reshuffling</a:t>
            </a:r>
          </a:p>
          <a:p>
            <a:pPr lvl="1"/>
            <a:endParaRPr lang="en-US" dirty="0">
              <a:solidFill>
                <a:schemeClr val="bg1"/>
              </a:solidFill>
            </a:endParaRPr>
          </a:p>
          <a:p>
            <a:r>
              <a:rPr lang="en-US" b="1" dirty="0" smtClean="0">
                <a:solidFill>
                  <a:schemeClr val="bg1"/>
                </a:solidFill>
              </a:rPr>
              <a:t>2. Conduct of Employees</a:t>
            </a:r>
          </a:p>
          <a:p>
            <a:pPr lvl="1"/>
            <a:r>
              <a:rPr lang="en-US" dirty="0" smtClean="0">
                <a:solidFill>
                  <a:schemeClr val="bg1"/>
                </a:solidFill>
              </a:rPr>
              <a:t>2.1 Exclusive </a:t>
            </a:r>
            <a:r>
              <a:rPr lang="en-US" dirty="0">
                <a:solidFill>
                  <a:schemeClr val="bg1"/>
                </a:solidFill>
              </a:rPr>
              <a:t>Service &amp; Conflict of </a:t>
            </a:r>
            <a:r>
              <a:rPr lang="en-US" dirty="0" smtClean="0">
                <a:solidFill>
                  <a:schemeClr val="bg1"/>
                </a:solidFill>
              </a:rPr>
              <a:t>Interest</a:t>
            </a:r>
          </a:p>
          <a:p>
            <a:pPr lvl="1"/>
            <a:r>
              <a:rPr lang="en-US" dirty="0" smtClean="0">
                <a:solidFill>
                  <a:schemeClr val="bg1"/>
                </a:solidFill>
              </a:rPr>
              <a:t>2.2 </a:t>
            </a:r>
            <a:r>
              <a:rPr lang="en-US" dirty="0">
                <a:solidFill>
                  <a:schemeClr val="bg1"/>
                </a:solidFill>
              </a:rPr>
              <a:t>Media &amp; Political </a:t>
            </a:r>
            <a:r>
              <a:rPr lang="en-US" dirty="0" smtClean="0">
                <a:solidFill>
                  <a:schemeClr val="bg1"/>
                </a:solidFill>
              </a:rPr>
              <a:t>Policy</a:t>
            </a:r>
          </a:p>
          <a:p>
            <a:pPr lvl="1"/>
            <a:r>
              <a:rPr lang="en-US" dirty="0">
                <a:solidFill>
                  <a:schemeClr val="bg1"/>
                </a:solidFill>
              </a:rPr>
              <a:t>2.3 General </a:t>
            </a:r>
            <a:r>
              <a:rPr lang="en-US" dirty="0" smtClean="0">
                <a:solidFill>
                  <a:schemeClr val="bg1"/>
                </a:solidFill>
              </a:rPr>
              <a:t>Conduct</a:t>
            </a:r>
          </a:p>
          <a:p>
            <a:pPr lvl="1"/>
            <a:r>
              <a:rPr lang="en-US" dirty="0">
                <a:solidFill>
                  <a:schemeClr val="bg1"/>
                </a:solidFill>
              </a:rPr>
              <a:t>2.4 False </a:t>
            </a:r>
            <a:r>
              <a:rPr lang="en-US" dirty="0" smtClean="0">
                <a:solidFill>
                  <a:schemeClr val="bg1"/>
                </a:solidFill>
              </a:rPr>
              <a:t>Representation</a:t>
            </a:r>
          </a:p>
          <a:p>
            <a:pPr marL="457200" indent="-457200">
              <a:buFont typeface="Arial" panose="020B0604020202020204" pitchFamily="34" charset="0"/>
              <a:buChar char="•"/>
            </a:pPr>
            <a:r>
              <a:rPr lang="en-US" dirty="0" smtClean="0">
                <a:solidFill>
                  <a:schemeClr val="bg1"/>
                </a:solidFill>
              </a:rPr>
              <a:t>2.5 Public Holiday</a:t>
            </a:r>
          </a:p>
          <a:p>
            <a:r>
              <a:rPr lang="en-US" dirty="0">
                <a:solidFill>
                  <a:schemeClr val="bg1"/>
                </a:solidFill>
              </a:rPr>
              <a:t> </a:t>
            </a:r>
            <a:r>
              <a:rPr lang="en-US" dirty="0" smtClean="0">
                <a:solidFill>
                  <a:schemeClr val="bg1"/>
                </a:solidFill>
              </a:rPr>
              <a:t>       2.6Kinship </a:t>
            </a:r>
            <a:r>
              <a:rPr lang="en-US" dirty="0">
                <a:solidFill>
                  <a:schemeClr val="bg1"/>
                </a:solidFill>
              </a:rPr>
              <a:t>&amp; Conflict of Interest </a:t>
            </a:r>
            <a:r>
              <a:rPr lang="en-US" dirty="0" smtClean="0">
                <a:solidFill>
                  <a:schemeClr val="bg1"/>
                </a:solidFill>
              </a:rPr>
              <a:t>Policy</a:t>
            </a:r>
          </a:p>
          <a:p>
            <a:endParaRPr lang="en-US" dirty="0" smtClean="0">
              <a:solidFill>
                <a:schemeClr val="bg1"/>
              </a:solidFill>
            </a:endParaRPr>
          </a:p>
          <a:p>
            <a:pPr lvl="0"/>
            <a:r>
              <a:rPr lang="en-US" b="1" dirty="0">
                <a:solidFill>
                  <a:schemeClr val="bg1"/>
                </a:solidFill>
              </a:rPr>
              <a:t>3</a:t>
            </a:r>
            <a:r>
              <a:rPr lang="en-US" b="1" dirty="0" smtClean="0">
                <a:solidFill>
                  <a:schemeClr val="bg1"/>
                </a:solidFill>
              </a:rPr>
              <a:t>. Key </a:t>
            </a:r>
            <a:r>
              <a:rPr lang="en-US" b="1" dirty="0">
                <a:solidFill>
                  <a:schemeClr val="bg1"/>
                </a:solidFill>
              </a:rPr>
              <a:t>Features of </a:t>
            </a:r>
            <a:r>
              <a:rPr lang="en-US" b="1" dirty="0" smtClean="0">
                <a:solidFill>
                  <a:schemeClr val="bg1"/>
                </a:solidFill>
              </a:rPr>
              <a:t>Separation</a:t>
            </a:r>
          </a:p>
          <a:p>
            <a:pPr lvl="0"/>
            <a:r>
              <a:rPr lang="en-US" b="1" dirty="0">
                <a:solidFill>
                  <a:schemeClr val="bg1"/>
                </a:solidFill>
              </a:rPr>
              <a:t> </a:t>
            </a:r>
            <a:r>
              <a:rPr lang="en-US" b="1" dirty="0" smtClean="0">
                <a:solidFill>
                  <a:schemeClr val="bg1"/>
                </a:solidFill>
              </a:rPr>
              <a:t>      </a:t>
            </a:r>
            <a:r>
              <a:rPr lang="en-US" dirty="0">
                <a:solidFill>
                  <a:schemeClr val="bg1"/>
                </a:solidFill>
              </a:rPr>
              <a:t>3.1 Resignation</a:t>
            </a:r>
          </a:p>
          <a:p>
            <a:pPr lvl="0"/>
            <a:r>
              <a:rPr lang="en-US" dirty="0">
                <a:solidFill>
                  <a:schemeClr val="bg1"/>
                </a:solidFill>
              </a:rPr>
              <a:t>       3.2 Termination</a:t>
            </a:r>
          </a:p>
          <a:p>
            <a:pPr lvl="0"/>
            <a:r>
              <a:rPr lang="en-US" dirty="0">
                <a:solidFill>
                  <a:schemeClr val="bg1"/>
                </a:solidFill>
              </a:rPr>
              <a:t>       3.3 Retirement</a:t>
            </a:r>
          </a:p>
          <a:p>
            <a:pPr marL="457200" indent="-457200">
              <a:buFont typeface="Arial" panose="020B0604020202020204" pitchFamily="34" charset="0"/>
              <a:buChar char="•"/>
            </a:pPr>
            <a:endParaRPr lang="en-US" b="1" dirty="0">
              <a:solidFill>
                <a:schemeClr val="bg1"/>
              </a:solidFill>
            </a:endParaRPr>
          </a:p>
          <a:p>
            <a:pPr marL="457200" indent="-457200">
              <a:buFont typeface="Arial" panose="020B0604020202020204" pitchFamily="34" charset="0"/>
              <a:buChar char="•"/>
            </a:pPr>
            <a:endParaRPr lang="en-US" sz="1400" b="1" dirty="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sz="1400" b="1" dirty="0" smtClean="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sz="1400" b="1" dirty="0">
              <a:solidFill>
                <a:schemeClr val="bg1"/>
              </a:solidFill>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n-US" sz="1400" b="1" dirty="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sz="1400" dirty="0">
              <a:solidFill>
                <a:schemeClr val="bg1"/>
              </a:solidFill>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n-US" sz="1400" b="1" dirty="0" smtClean="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sz="1400" b="1" dirty="0" smtClean="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x-none" sz="14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254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32238" y="0"/>
            <a:ext cx="9168848" cy="838200"/>
            <a:chOff x="-28432" y="-9526"/>
            <a:chExt cx="8086723" cy="800101"/>
          </a:xfrm>
          <a:solidFill>
            <a:srgbClr val="326C4E"/>
          </a:solidFill>
        </p:grpSpPr>
        <p:sp>
          <p:nvSpPr>
            <p:cNvPr id="17" name="Rectangle 4"/>
            <p:cNvSpPr/>
            <p:nvPr/>
          </p:nvSpPr>
          <p:spPr>
            <a:xfrm>
              <a:off x="-28432"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bg1"/>
                  </a:solidFill>
                </a:rPr>
                <a:t>                                              </a:t>
              </a:r>
              <a:r>
                <a:rPr lang="en-US" b="1" dirty="0" smtClean="0">
                  <a:solidFill>
                    <a:schemeClr val="tx1"/>
                  </a:solidFill>
                </a:rPr>
                <a:t>Payment </a:t>
              </a:r>
              <a:r>
                <a:rPr lang="en-US" b="1" dirty="0">
                  <a:solidFill>
                    <a:schemeClr val="tx1"/>
                  </a:solidFill>
                </a:rPr>
                <a:t>A</a:t>
              </a:r>
              <a:r>
                <a:rPr lang="en-US" b="1" dirty="0" smtClean="0">
                  <a:solidFill>
                    <a:schemeClr val="tx1"/>
                  </a:solidFill>
                </a:rPr>
                <a:t>llowance </a:t>
              </a:r>
              <a:endParaRPr lang="en-US" b="1" dirty="0">
                <a:solidFill>
                  <a:schemeClr val="tx1"/>
                </a:solidFill>
              </a:endParaRP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304800" y="1227872"/>
            <a:ext cx="8382000" cy="5078313"/>
          </a:xfrm>
          <a:prstGeom prst="rect">
            <a:avLst/>
          </a:prstGeom>
        </p:spPr>
        <p:txBody>
          <a:bodyPr wrap="square">
            <a:spAutoFit/>
          </a:bodyPr>
          <a:lstStyle/>
          <a:p>
            <a:pPr marL="285750" lvl="0" indent="-285750">
              <a:buFont typeface="Arial" panose="020B0604020202020204" pitchFamily="34" charset="0"/>
              <a:buChar char="•"/>
            </a:pPr>
            <a:endParaRPr lang="en-US" dirty="0" smtClean="0">
              <a:solidFill>
                <a:schemeClr val="bg1"/>
              </a:solidFill>
            </a:endParaRPr>
          </a:p>
          <a:p>
            <a:pPr marL="285750" indent="-285750">
              <a:buFont typeface="Wingdings" panose="05000000000000000000" pitchFamily="2" charset="2"/>
              <a:buChar char="Ø"/>
            </a:pPr>
            <a:r>
              <a:rPr lang="en-US" b="1" dirty="0">
                <a:solidFill>
                  <a:schemeClr val="bg1"/>
                </a:solidFill>
              </a:rPr>
              <a:t>Payment Guidelines</a:t>
            </a:r>
            <a:endParaRPr lang="en-US" dirty="0">
              <a:ln w="0"/>
              <a:solidFill>
                <a:schemeClr val="bg1"/>
              </a:solidFill>
              <a:effectLst>
                <a:outerShdw blurRad="38100" dist="19050" dir="2700000" algn="tl" rotWithShape="0">
                  <a:schemeClr val="dk1">
                    <a:alpha val="40000"/>
                  </a:schemeClr>
                </a:outerShdw>
              </a:effectLst>
            </a:endParaRP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Salaries </a:t>
            </a:r>
            <a:r>
              <a:rPr lang="en-US" dirty="0">
                <a:solidFill>
                  <a:schemeClr val="bg1"/>
                </a:solidFill>
              </a:rPr>
              <a:t>are paid after deduction of withholding tax or any other applicable deduction (absence from duty, any statutory deduction) by </a:t>
            </a:r>
            <a:r>
              <a:rPr lang="en-US" dirty="0" smtClean="0">
                <a:solidFill>
                  <a:schemeClr val="bg1"/>
                </a:solidFill>
              </a:rPr>
              <a:t>the 5th </a:t>
            </a:r>
            <a:r>
              <a:rPr lang="en-US" dirty="0">
                <a:solidFill>
                  <a:schemeClr val="bg1"/>
                </a:solidFill>
              </a:rPr>
              <a:t>of each month, subject to receipt of funds from WHO</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Salaries </a:t>
            </a:r>
            <a:r>
              <a:rPr lang="en-US" dirty="0">
                <a:solidFill>
                  <a:schemeClr val="bg1"/>
                </a:solidFill>
              </a:rPr>
              <a:t>are processed through </a:t>
            </a:r>
            <a:r>
              <a:rPr lang="en-US" dirty="0" smtClean="0">
                <a:solidFill>
                  <a:schemeClr val="bg1"/>
                </a:solidFill>
              </a:rPr>
              <a:t>the banking </a:t>
            </a:r>
            <a:r>
              <a:rPr lang="en-US" dirty="0">
                <a:solidFill>
                  <a:schemeClr val="bg1"/>
                </a:solidFill>
              </a:rPr>
              <a:t>channel only. Cash transactions are not admissible under any circumstances</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smtClean="0">
                <a:solidFill>
                  <a:schemeClr val="bg1"/>
                </a:solidFill>
              </a:rPr>
              <a:t>CTC </a:t>
            </a:r>
            <a:r>
              <a:rPr lang="en-US" dirty="0">
                <a:solidFill>
                  <a:schemeClr val="bg1"/>
                </a:solidFill>
              </a:rPr>
              <a:t>may facilitate newly hired personnel for </a:t>
            </a:r>
            <a:r>
              <a:rPr lang="en-US" dirty="0" smtClean="0">
                <a:solidFill>
                  <a:schemeClr val="bg1"/>
                </a:solidFill>
              </a:rPr>
              <a:t>the opening </a:t>
            </a:r>
            <a:r>
              <a:rPr lang="en-US" dirty="0">
                <a:solidFill>
                  <a:schemeClr val="bg1"/>
                </a:solidFill>
              </a:rPr>
              <a:t>of </a:t>
            </a:r>
            <a:r>
              <a:rPr lang="en-US" dirty="0" smtClean="0">
                <a:solidFill>
                  <a:schemeClr val="bg1"/>
                </a:solidFill>
              </a:rPr>
              <a:t>bank </a:t>
            </a:r>
            <a:r>
              <a:rPr lang="en-US" dirty="0">
                <a:solidFill>
                  <a:schemeClr val="bg1"/>
                </a:solidFill>
              </a:rPr>
              <a:t>accounts by giving them reference letters</a:t>
            </a:r>
            <a:r>
              <a:rPr lang="en-US" dirty="0" smtClean="0">
                <a:solidFill>
                  <a:schemeClr val="bg1"/>
                </a:solidFill>
              </a:rPr>
              <a:t>. They have to open their account within a month.</a:t>
            </a:r>
          </a:p>
          <a:p>
            <a:endParaRPr lang="en-US" dirty="0" smtClean="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p:txBody>
      </p:sp>
      <p:sp>
        <p:nvSpPr>
          <p:cNvPr id="2" name="Date Placeholder 1"/>
          <p:cNvSpPr>
            <a:spLocks noGrp="1"/>
          </p:cNvSpPr>
          <p:nvPr>
            <p:ph type="dt" sz="half" idx="10"/>
          </p:nvPr>
        </p:nvSpPr>
        <p:spPr/>
        <p:txBody>
          <a:bodyPr/>
          <a:lstStyle/>
          <a:p>
            <a:fld id="{6F3B180C-1F40-40B3-9273-B7AB6FFF0048}"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20</a:t>
            </a:fld>
            <a:endParaRPr lang="en-US" dirty="0"/>
          </a:p>
        </p:txBody>
      </p:sp>
    </p:spTree>
    <p:extLst>
      <p:ext uri="{BB962C8B-B14F-4D97-AF65-F5344CB8AC3E}">
        <p14:creationId xmlns:p14="http://schemas.microsoft.com/office/powerpoint/2010/main" val="1179918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F6072053-4769-46A8-81A3-0D46EA870D08}"/>
              </a:ext>
            </a:extLst>
          </p:cNvPr>
          <p:cNvCxnSpPr>
            <a:cxnSpLocks/>
          </p:cNvCxnSpPr>
          <p:nvPr/>
        </p:nvCxnSpPr>
        <p:spPr>
          <a:xfrm>
            <a:off x="0" y="53340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267382B-E764-4197-B54A-888560EECAAD}"/>
              </a:ext>
            </a:extLst>
          </p:cNvPr>
          <p:cNvSpPr txBox="1"/>
          <p:nvPr/>
        </p:nvSpPr>
        <p:spPr>
          <a:xfrm>
            <a:off x="36687" y="6200841"/>
            <a:ext cx="9144000" cy="623248"/>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graphicFrame>
        <p:nvGraphicFramePr>
          <p:cNvPr id="24" name="Content Placeholder 23"/>
          <p:cNvGraphicFramePr>
            <a:graphicFrameLocks noGrp="1"/>
          </p:cNvGraphicFramePr>
          <p:nvPr>
            <p:ph idx="1"/>
            <p:extLst>
              <p:ext uri="{D42A27DB-BD31-4B8C-83A1-F6EECF244321}">
                <p14:modId xmlns:p14="http://schemas.microsoft.com/office/powerpoint/2010/main" val="1910737495"/>
              </p:ext>
            </p:extLst>
          </p:nvPr>
        </p:nvGraphicFramePr>
        <p:xfrm>
          <a:off x="568234" y="1724013"/>
          <a:ext cx="8358189" cy="2902584"/>
        </p:xfrm>
        <a:graphic>
          <a:graphicData uri="http://schemas.openxmlformats.org/drawingml/2006/table">
            <a:tbl>
              <a:tblPr firstRow="1" bandRow="1">
                <a:tableStyleId>{306799F8-075E-4A3A-A7F6-7FBC6576F1A4}</a:tableStyleId>
              </a:tblPr>
              <a:tblGrid>
                <a:gridCol w="2022566">
                  <a:extLst>
                    <a:ext uri="{9D8B030D-6E8A-4147-A177-3AD203B41FA5}">
                      <a16:colId xmlns:a16="http://schemas.microsoft.com/office/drawing/2014/main" val="1451739384"/>
                    </a:ext>
                  </a:extLst>
                </a:gridCol>
                <a:gridCol w="3549560">
                  <a:extLst>
                    <a:ext uri="{9D8B030D-6E8A-4147-A177-3AD203B41FA5}">
                      <a16:colId xmlns:a16="http://schemas.microsoft.com/office/drawing/2014/main" val="1407269101"/>
                    </a:ext>
                  </a:extLst>
                </a:gridCol>
                <a:gridCol w="2786063">
                  <a:extLst>
                    <a:ext uri="{9D8B030D-6E8A-4147-A177-3AD203B41FA5}">
                      <a16:colId xmlns:a16="http://schemas.microsoft.com/office/drawing/2014/main" val="129558907"/>
                    </a:ext>
                  </a:extLst>
                </a:gridCol>
              </a:tblGrid>
              <a:tr h="9636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a:t> </a:t>
                      </a:r>
                      <a:r>
                        <a:rPr lang="en-US" sz="1600" kern="1200" dirty="0" smtClean="0">
                          <a:solidFill>
                            <a:schemeClr val="tx1">
                              <a:lumMod val="75000"/>
                              <a:lumOff val="25000"/>
                            </a:schemeClr>
                          </a:solidFill>
                          <a:latin typeface="+mn-lt"/>
                          <a:ea typeface="+mn-ea"/>
                          <a:cs typeface="+mn-cs"/>
                        </a:rPr>
                        <a:t>Contact</a:t>
                      </a:r>
                      <a:r>
                        <a:rPr lang="en-US" sz="1600" kern="1200" baseline="0" dirty="0" smtClean="0">
                          <a:solidFill>
                            <a:schemeClr val="tx1">
                              <a:lumMod val="75000"/>
                              <a:lumOff val="25000"/>
                            </a:schemeClr>
                          </a:solidFill>
                          <a:latin typeface="+mn-lt"/>
                          <a:ea typeface="+mn-ea"/>
                          <a:cs typeface="+mn-cs"/>
                        </a:rPr>
                        <a:t> point for </a:t>
                      </a:r>
                      <a:endParaRPr lang="en-US" sz="1600" kern="1200" dirty="0" smtClean="0">
                        <a:solidFill>
                          <a:schemeClr val="tx1">
                            <a:lumMod val="75000"/>
                            <a:lumOff val="25000"/>
                          </a:schemeClr>
                        </a:solidFill>
                        <a:latin typeface="+mn-lt"/>
                        <a:ea typeface="+mn-ea"/>
                        <a:cs typeface="+mn-cs"/>
                      </a:endParaRPr>
                    </a:p>
                    <a:p>
                      <a:pPr marL="0" marR="0" algn="ctr">
                        <a:spcBef>
                          <a:spcPts val="0"/>
                        </a:spcBef>
                        <a:spcAft>
                          <a:spcPts val="0"/>
                        </a:spcAft>
                      </a:pPr>
                      <a:endParaRPr lang="en-US" sz="1600" kern="1200" dirty="0">
                        <a:solidFill>
                          <a:schemeClr val="bg1"/>
                        </a:solidFill>
                        <a:latin typeface="+mn-lt"/>
                        <a:ea typeface="+mn-ea"/>
                        <a:cs typeface="+mn-cs"/>
                      </a:endParaRPr>
                    </a:p>
                  </a:txBody>
                  <a:tcPr marL="68580" marR="68580" marT="0" marB="0" anchor="ctr"/>
                </a:tc>
                <a:tc>
                  <a:txBody>
                    <a:bodyPr/>
                    <a:lstStyle/>
                    <a:p>
                      <a:pPr marL="0" marR="0" algn="ctr">
                        <a:spcBef>
                          <a:spcPts val="0"/>
                        </a:spcBef>
                        <a:spcAft>
                          <a:spcPts val="0"/>
                        </a:spcAft>
                      </a:pPr>
                      <a:r>
                        <a:rPr lang="en-US" sz="1600" kern="1200" dirty="0"/>
                        <a:t>Email ID</a:t>
                      </a:r>
                      <a:endParaRPr lang="en-US" sz="1600" kern="1200" dirty="0">
                        <a:solidFill>
                          <a:schemeClr val="bg1"/>
                        </a:solidFill>
                        <a:latin typeface="+mn-lt"/>
                        <a:ea typeface="+mn-ea"/>
                        <a:cs typeface="+mn-cs"/>
                      </a:endParaRPr>
                    </a:p>
                  </a:txBody>
                  <a:tcPr marL="68580" marR="68580" marT="0" marB="0" anchor="ctr"/>
                </a:tc>
                <a:tc>
                  <a:txBody>
                    <a:bodyPr/>
                    <a:lstStyle/>
                    <a:p>
                      <a:pPr marL="0" marR="0" algn="ctr">
                        <a:spcBef>
                          <a:spcPts val="0"/>
                        </a:spcBef>
                        <a:spcAft>
                          <a:spcPts val="0"/>
                        </a:spcAft>
                      </a:pPr>
                      <a:r>
                        <a:rPr lang="en-US" sz="1600" kern="1200" dirty="0"/>
                        <a:t>Phone Number</a:t>
                      </a:r>
                      <a:endParaRPr lang="en-US" sz="1600" kern="1200" dirty="0">
                        <a:solidFill>
                          <a:schemeClr val="bg1"/>
                        </a:solidFill>
                        <a:latin typeface="+mn-lt"/>
                        <a:ea typeface="+mn-ea"/>
                        <a:cs typeface="+mn-cs"/>
                      </a:endParaRPr>
                    </a:p>
                  </a:txBody>
                  <a:tcPr marL="68580" marR="68580" marT="0" marB="0" anchor="ctr"/>
                </a:tc>
                <a:extLst>
                  <a:ext uri="{0D108BD9-81ED-4DB2-BD59-A6C34878D82A}">
                    <a16:rowId xmlns:a16="http://schemas.microsoft.com/office/drawing/2014/main" val="3584678854"/>
                  </a:ext>
                </a:extLst>
              </a:tr>
              <a:tr h="963612">
                <a:tc>
                  <a:txBody>
                    <a:bodyPr/>
                    <a:lstStyle/>
                    <a:p>
                      <a:pPr marL="0" marR="0" algn="ctr">
                        <a:spcBef>
                          <a:spcPts val="0"/>
                        </a:spcBef>
                        <a:spcAft>
                          <a:spcPts val="0"/>
                        </a:spcAft>
                      </a:pPr>
                      <a:r>
                        <a:rPr lang="en-US" sz="1600" kern="1200" dirty="0"/>
                        <a:t>For complaint</a:t>
                      </a:r>
                      <a:endParaRPr lang="en-US" sz="1600" kern="1200" dirty="0">
                        <a:solidFill>
                          <a:schemeClr val="bg1"/>
                        </a:solidFill>
                        <a:latin typeface="+mn-lt"/>
                        <a:ea typeface="+mn-ea"/>
                        <a:cs typeface="+mn-cs"/>
                      </a:endParaRPr>
                    </a:p>
                  </a:txBody>
                  <a:tcPr marL="68580" marR="68580" marT="0" marB="0" anchor="ctr"/>
                </a:tc>
                <a:tc>
                  <a:txBody>
                    <a:bodyPr/>
                    <a:lstStyle/>
                    <a:p>
                      <a:pPr marL="0" marR="0" algn="ctr">
                        <a:spcBef>
                          <a:spcPts val="0"/>
                        </a:spcBef>
                        <a:spcAft>
                          <a:spcPts val="0"/>
                        </a:spcAft>
                      </a:pPr>
                      <a:r>
                        <a:rPr lang="en-US" sz="1600" kern="1200" dirty="0">
                          <a:hlinkClick r:id="rId2"/>
                        </a:rPr>
                        <a:t>Complaint.ctc@chipconsulting.org</a:t>
                      </a:r>
                      <a:endParaRPr lang="en-US" sz="1600" kern="1200" dirty="0">
                        <a:solidFill>
                          <a:schemeClr val="bg1"/>
                        </a:solidFill>
                        <a:latin typeface="+mn-lt"/>
                        <a:ea typeface="+mn-ea"/>
                        <a:cs typeface="+mn-cs"/>
                      </a:endParaRPr>
                    </a:p>
                  </a:txBody>
                  <a:tcPr marL="68580" marR="68580" marT="0" marB="0" anchor="ctr"/>
                </a:tc>
                <a:tc>
                  <a:txBody>
                    <a:bodyPr/>
                    <a:lstStyle/>
                    <a:p>
                      <a:pPr marL="0" marR="0" algn="ctr">
                        <a:spcBef>
                          <a:spcPts val="0"/>
                        </a:spcBef>
                        <a:spcAft>
                          <a:spcPts val="0"/>
                        </a:spcAft>
                      </a:pPr>
                      <a:r>
                        <a:rPr lang="en-US" sz="1600" kern="1200" dirty="0"/>
                        <a:t>03461313684</a:t>
                      </a:r>
                      <a:endParaRPr lang="en-US" sz="1600" kern="1200" dirty="0">
                        <a:solidFill>
                          <a:schemeClr val="bg1"/>
                        </a:solidFill>
                        <a:latin typeface="+mn-lt"/>
                        <a:ea typeface="+mn-ea"/>
                        <a:cs typeface="+mn-cs"/>
                      </a:endParaRPr>
                    </a:p>
                  </a:txBody>
                  <a:tcPr marL="68580" marR="68580" marT="0" marB="0" anchor="ctr"/>
                </a:tc>
                <a:extLst>
                  <a:ext uri="{0D108BD9-81ED-4DB2-BD59-A6C34878D82A}">
                    <a16:rowId xmlns:a16="http://schemas.microsoft.com/office/drawing/2014/main" val="2805471204"/>
                  </a:ext>
                </a:extLst>
              </a:tr>
              <a:tr h="9636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lumMod val="75000"/>
                              <a:lumOff val="25000"/>
                            </a:schemeClr>
                          </a:solidFill>
                          <a:latin typeface="+mn-lt"/>
                          <a:ea typeface="+mn-ea"/>
                          <a:cs typeface="+mn-cs"/>
                        </a:rPr>
                        <a:t>For PRSEAH</a:t>
                      </a:r>
                    </a:p>
                    <a:p>
                      <a:pPr marL="0" marR="0" algn="ctr">
                        <a:spcBef>
                          <a:spcPts val="0"/>
                        </a:spcBef>
                        <a:spcAft>
                          <a:spcPts val="0"/>
                        </a:spcAft>
                      </a:pPr>
                      <a:endParaRPr lang="en-US" sz="1600" kern="1200" dirty="0">
                        <a:solidFill>
                          <a:schemeClr val="bg1"/>
                        </a:solidFill>
                        <a:latin typeface="+mn-lt"/>
                        <a:ea typeface="+mn-ea"/>
                        <a:cs typeface="+mn-cs"/>
                      </a:endParaRPr>
                    </a:p>
                  </a:txBody>
                  <a:tcPr marL="68580" marR="68580" marT="0" marB="0" anchor="ctr"/>
                </a:tc>
                <a:tc>
                  <a:txBody>
                    <a:bodyPr/>
                    <a:lstStyle/>
                    <a:p>
                      <a:pPr marL="0" marR="0" algn="ctr">
                        <a:spcBef>
                          <a:spcPts val="0"/>
                        </a:spcBef>
                        <a:spcAft>
                          <a:spcPts val="0"/>
                        </a:spcAft>
                      </a:pPr>
                      <a:r>
                        <a:rPr lang="en-US" sz="1600" kern="1200" dirty="0" smtClean="0">
                          <a:solidFill>
                            <a:schemeClr val="tx1">
                              <a:lumMod val="75000"/>
                              <a:lumOff val="25000"/>
                            </a:schemeClr>
                          </a:solidFill>
                          <a:latin typeface="+mn-lt"/>
                          <a:ea typeface="+mn-ea"/>
                          <a:cs typeface="+mn-cs"/>
                        </a:rPr>
                        <a:t>PRSEAH@chipconsulting.org</a:t>
                      </a:r>
                      <a:endParaRPr lang="en-US" sz="1600" kern="1200" dirty="0">
                        <a:solidFill>
                          <a:schemeClr val="bg1"/>
                        </a:solidFill>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lumMod val="75000"/>
                            <a:lumOff val="25000"/>
                          </a:schemeClr>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lumMod val="75000"/>
                              <a:lumOff val="25000"/>
                            </a:schemeClr>
                          </a:solidFill>
                          <a:latin typeface="+mn-lt"/>
                          <a:ea typeface="+mn-ea"/>
                          <a:cs typeface="+mn-cs"/>
                        </a:rPr>
                        <a:t>03427656693</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lumMod val="75000"/>
                            <a:lumOff val="25000"/>
                          </a:schemeClr>
                        </a:solidFill>
                        <a:latin typeface="+mn-lt"/>
                        <a:ea typeface="+mn-ea"/>
                        <a:cs typeface="+mn-cs"/>
                      </a:endParaRPr>
                    </a:p>
                    <a:p>
                      <a:pPr marL="0" marR="0" algn="ctr">
                        <a:spcBef>
                          <a:spcPts val="0"/>
                        </a:spcBef>
                        <a:spcAft>
                          <a:spcPts val="0"/>
                        </a:spcAft>
                      </a:pPr>
                      <a:endParaRPr lang="en-US" sz="1600" kern="1200" dirty="0">
                        <a:solidFill>
                          <a:schemeClr val="bg1"/>
                        </a:solidFill>
                        <a:latin typeface="+mn-lt"/>
                        <a:ea typeface="+mn-ea"/>
                        <a:cs typeface="+mn-cs"/>
                      </a:endParaRPr>
                    </a:p>
                  </a:txBody>
                  <a:tcPr marL="68580" marR="68580" marT="0" marB="0" anchor="ctr"/>
                </a:tc>
                <a:extLst>
                  <a:ext uri="{0D108BD9-81ED-4DB2-BD59-A6C34878D82A}">
                    <a16:rowId xmlns:a16="http://schemas.microsoft.com/office/drawing/2014/main" val="1344262784"/>
                  </a:ext>
                </a:extLst>
              </a:tr>
            </a:tbl>
          </a:graphicData>
        </a:graphic>
      </p:graphicFrame>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8783637" y="58007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0" y="-58180"/>
            <a:ext cx="9168848" cy="838200"/>
            <a:chOff x="27906" y="-1731954"/>
            <a:chExt cx="8086723" cy="800101"/>
          </a:xfrm>
          <a:solidFill>
            <a:srgbClr val="326C4E"/>
          </a:solidFill>
        </p:grpSpPr>
        <p:sp>
          <p:nvSpPr>
            <p:cNvPr id="17" name="Rectangle 4"/>
            <p:cNvSpPr/>
            <p:nvPr/>
          </p:nvSpPr>
          <p:spPr>
            <a:xfrm>
              <a:off x="27906" y="-1731954"/>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defRPr/>
              </a:pPr>
              <a:r>
                <a:rPr lang="en-US" dirty="0">
                  <a:ln w="0"/>
                  <a:solidFill>
                    <a:schemeClr val="tx1"/>
                  </a:solidFill>
                  <a:effectLst>
                    <a:outerShdw blurRad="38100" dist="19050" dir="2700000" algn="tl" rotWithShape="0">
                      <a:prstClr val="black">
                        <a:alpha val="40000"/>
                      </a:prstClr>
                    </a:outerShdw>
                  </a:effectLst>
                </a:rPr>
                <a:t>Complaint </a:t>
              </a:r>
              <a:r>
                <a:rPr lang="en-US" dirty="0" smtClean="0">
                  <a:ln w="0"/>
                  <a:solidFill>
                    <a:schemeClr val="tx1"/>
                  </a:solidFill>
                  <a:effectLst>
                    <a:outerShdw blurRad="38100" dist="19050" dir="2700000" algn="tl" rotWithShape="0">
                      <a:prstClr val="black">
                        <a:alpha val="40000"/>
                      </a:prstClr>
                    </a:outerShdw>
                  </a:effectLst>
                </a:rPr>
                <a:t> Reporting Source</a:t>
              </a:r>
              <a:endParaRPr lang="en-US" dirty="0">
                <a:ln w="0"/>
                <a:solidFill>
                  <a:schemeClr val="tx1"/>
                </a:solidFill>
                <a:effectLst>
                  <a:outerShdw blurRad="38100" dist="19050" dir="2700000" algn="tl" rotWithShape="0">
                    <a:prstClr val="black">
                      <a:alpha val="40000"/>
                    </a:prstClr>
                  </a:outerShdw>
                </a:effectLst>
              </a:endParaRP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60263" y="-1571643"/>
              <a:ext cx="573868" cy="590550"/>
            </a:xfrm>
            <a:prstGeom prst="rect">
              <a:avLst/>
            </a:prstGeom>
            <a:grpFill/>
          </p:spPr>
        </p:pic>
      </p:grpSp>
      <p:sp>
        <p:nvSpPr>
          <p:cNvPr id="2" name="Date Placeholder 1"/>
          <p:cNvSpPr>
            <a:spLocks noGrp="1"/>
          </p:cNvSpPr>
          <p:nvPr>
            <p:ph type="dt" sz="half" idx="10"/>
          </p:nvPr>
        </p:nvSpPr>
        <p:spPr/>
        <p:txBody>
          <a:bodyPr/>
          <a:lstStyle/>
          <a:p>
            <a:fld id="{F481A4BB-88AE-4C50-96FA-9075523A189E}" type="datetime5">
              <a:rPr lang="en-US" smtClean="0"/>
              <a:t>31-Jul-24</a:t>
            </a:fld>
            <a:endParaRPr lang="en-US" dirty="0"/>
          </a:p>
        </p:txBody>
      </p:sp>
      <p:sp>
        <p:nvSpPr>
          <p:cNvPr id="5" name="Footer Placeholder 4"/>
          <p:cNvSpPr>
            <a:spLocks noGrp="1"/>
          </p:cNvSpPr>
          <p:nvPr>
            <p:ph type="ftr" sz="quarter" idx="11"/>
          </p:nvPr>
        </p:nvSpPr>
        <p:spPr/>
        <p:txBody>
          <a:bodyPr/>
          <a:lstStyle/>
          <a:p>
            <a:r>
              <a:rPr lang="en-US" smtClean="0"/>
              <a:t>CBV/PTPP SOPs</a:t>
            </a:r>
            <a:endParaRPr lang="en-US" dirty="0"/>
          </a:p>
        </p:txBody>
      </p:sp>
      <p:sp>
        <p:nvSpPr>
          <p:cNvPr id="6" name="Slide Number Placeholder 5"/>
          <p:cNvSpPr>
            <a:spLocks noGrp="1"/>
          </p:cNvSpPr>
          <p:nvPr>
            <p:ph type="sldNum" sz="quarter" idx="12"/>
          </p:nvPr>
        </p:nvSpPr>
        <p:spPr/>
        <p:txBody>
          <a:bodyPr/>
          <a:lstStyle/>
          <a:p>
            <a:fld id="{325E4391-81AB-40BF-AE34-F4C206CDF260}" type="slidenum">
              <a:rPr lang="en-US" smtClean="0"/>
              <a:t>21</a:t>
            </a:fld>
            <a:endParaRPr lang="en-US" dirty="0"/>
          </a:p>
        </p:txBody>
      </p:sp>
    </p:spTree>
    <p:extLst>
      <p:ext uri="{BB962C8B-B14F-4D97-AF65-F5344CB8AC3E}">
        <p14:creationId xmlns:p14="http://schemas.microsoft.com/office/powerpoint/2010/main" val="18730503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317776"/>
            <a:ext cx="9144000" cy="830997"/>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6629399" y="655320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327660" y="2560320"/>
            <a:ext cx="8229600" cy="1737360"/>
          </a:xfrm>
          <a:effectLst>
            <a:glow rad="101600">
              <a:schemeClr val="accent3">
                <a:satMod val="175000"/>
                <a:alpha val="40000"/>
              </a:schemeClr>
            </a:glow>
            <a:outerShdw blurRad="130000" dist="101600" dir="2700000" algn="tl" rotWithShape="0">
              <a:srgbClr val="000000">
                <a:alpha val="35000"/>
              </a:srgbClr>
            </a:outerShdw>
          </a:effectLst>
        </p:spPr>
        <p:style>
          <a:lnRef idx="1">
            <a:schemeClr val="accent3"/>
          </a:lnRef>
          <a:fillRef idx="2">
            <a:schemeClr val="accent3"/>
          </a:fillRef>
          <a:effectRef idx="1">
            <a:schemeClr val="accent3"/>
          </a:effectRef>
          <a:fontRef idx="minor">
            <a:schemeClr val="dk1"/>
          </a:fontRef>
        </p:style>
        <p:txBody>
          <a:bodyPr anchor="ctr">
            <a:normAutofit/>
          </a:bodyPr>
          <a:lstStyle/>
          <a:p>
            <a:pPr marL="137160" indent="0" algn="ctr">
              <a:buNone/>
            </a:pPr>
            <a:r>
              <a:rPr lang="en-US" sz="3600" dirty="0"/>
              <a:t>T</a:t>
            </a:r>
            <a:r>
              <a:rPr lang="en-US" sz="3600" dirty="0" smtClean="0"/>
              <a:t>hank You</a:t>
            </a:r>
            <a:endParaRPr lang="en-US" sz="3600" dirty="0"/>
          </a:p>
        </p:txBody>
      </p:sp>
      <p:grpSp>
        <p:nvGrpSpPr>
          <p:cNvPr id="23" name="Group 22"/>
          <p:cNvGrpSpPr/>
          <p:nvPr/>
        </p:nvGrpSpPr>
        <p:grpSpPr>
          <a:xfrm>
            <a:off x="0" y="0"/>
            <a:ext cx="9144000" cy="800101"/>
            <a:chOff x="1" y="-9526"/>
            <a:chExt cx="8086723" cy="800101"/>
          </a:xfrm>
          <a:solidFill>
            <a:srgbClr val="326C4E"/>
          </a:solidFill>
        </p:grpSpPr>
        <p:sp>
          <p:nvSpPr>
            <p:cNvPr id="24"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3" name="Date Placeholder 2"/>
          <p:cNvSpPr>
            <a:spLocks noGrp="1"/>
          </p:cNvSpPr>
          <p:nvPr>
            <p:ph type="dt" sz="half" idx="10"/>
          </p:nvPr>
        </p:nvSpPr>
        <p:spPr/>
        <p:txBody>
          <a:bodyPr/>
          <a:lstStyle/>
          <a:p>
            <a:fld id="{BFD4E6A0-7CBE-46FE-846C-510B03756475}" type="datetime5">
              <a:rPr lang="en-US" smtClean="0"/>
              <a:t>31-Jul-24</a:t>
            </a:fld>
            <a:endParaRPr lang="en-US" dirty="0"/>
          </a:p>
        </p:txBody>
      </p:sp>
      <p:sp>
        <p:nvSpPr>
          <p:cNvPr id="5" name="Footer Placeholder 4"/>
          <p:cNvSpPr>
            <a:spLocks noGrp="1"/>
          </p:cNvSpPr>
          <p:nvPr>
            <p:ph type="ftr" sz="quarter" idx="11"/>
          </p:nvPr>
        </p:nvSpPr>
        <p:spPr/>
        <p:txBody>
          <a:bodyPr/>
          <a:lstStyle/>
          <a:p>
            <a:r>
              <a:rPr lang="en-US" smtClean="0"/>
              <a:t>CBV/PTPP SOPs</a:t>
            </a:r>
            <a:endParaRPr lang="en-US" dirty="0"/>
          </a:p>
        </p:txBody>
      </p:sp>
      <p:sp>
        <p:nvSpPr>
          <p:cNvPr id="6" name="Slide Number Placeholder 5"/>
          <p:cNvSpPr>
            <a:spLocks noGrp="1"/>
          </p:cNvSpPr>
          <p:nvPr>
            <p:ph type="sldNum" sz="quarter" idx="12"/>
          </p:nvPr>
        </p:nvSpPr>
        <p:spPr/>
        <p:txBody>
          <a:bodyPr/>
          <a:lstStyle/>
          <a:p>
            <a:fld id="{325E4391-81AB-40BF-AE34-F4C206CDF260}" type="slidenum">
              <a:rPr lang="en-US" smtClean="0"/>
              <a:t>22</a:t>
            </a:fld>
            <a:endParaRPr lang="en-US" dirty="0"/>
          </a:p>
        </p:txBody>
      </p:sp>
    </p:spTree>
    <p:extLst>
      <p:ext uri="{BB962C8B-B14F-4D97-AF65-F5344CB8AC3E}">
        <p14:creationId xmlns:p14="http://schemas.microsoft.com/office/powerpoint/2010/main" val="850856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9144000" cy="800101"/>
            <a:chOff x="1" y="-9526"/>
            <a:chExt cx="8086723" cy="800101"/>
          </a:xfrm>
          <a:solidFill>
            <a:srgbClr val="326C4E"/>
          </a:solidFill>
        </p:grpSpPr>
        <p:sp>
          <p:nvSpPr>
            <p:cNvPr id="10"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Table of Contents</a:t>
              </a:r>
              <a:endParaRPr lang="en-US" dirty="0"/>
            </a:p>
          </p:txBody>
        </p:sp>
        <p:pic>
          <p:nvPicPr>
            <p:cNvPr id="11" name="Picture 10"/>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TextBox 6">
            <a:extLst>
              <a:ext uri="{FF2B5EF4-FFF2-40B4-BE49-F238E27FC236}">
                <a16:creationId xmlns:a16="http://schemas.microsoft.com/office/drawing/2014/main" id="{E267382B-E764-4197-B54A-888560EECAAD}"/>
              </a:ext>
            </a:extLst>
          </p:cNvPr>
          <p:cNvSpPr txBox="1"/>
          <p:nvPr/>
        </p:nvSpPr>
        <p:spPr>
          <a:xfrm>
            <a:off x="-4156" y="6290101"/>
            <a:ext cx="9144000" cy="830997"/>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sp>
        <p:nvSpPr>
          <p:cNvPr id="8" name="Rectangle 7"/>
          <p:cNvSpPr/>
          <p:nvPr/>
        </p:nvSpPr>
        <p:spPr>
          <a:xfrm>
            <a:off x="685800" y="895352"/>
            <a:ext cx="8077200" cy="6186309"/>
          </a:xfrm>
          <a:prstGeom prst="rect">
            <a:avLst/>
          </a:prstGeom>
        </p:spPr>
        <p:txBody>
          <a:bodyPr wrap="square">
            <a:spAutoFit/>
          </a:bodyPr>
          <a:lstStyle/>
          <a:p>
            <a:pPr lvl="0"/>
            <a:endParaRPr lang="en-US" b="1" dirty="0" smtClean="0">
              <a:solidFill>
                <a:schemeClr val="bg1"/>
              </a:solidFill>
            </a:endParaRPr>
          </a:p>
          <a:p>
            <a:pPr lvl="0"/>
            <a:r>
              <a:rPr lang="en-US" b="1" dirty="0" smtClean="0">
                <a:solidFill>
                  <a:schemeClr val="bg1"/>
                </a:solidFill>
              </a:rPr>
              <a:t>4</a:t>
            </a:r>
            <a:r>
              <a:rPr lang="en-US" b="1" dirty="0">
                <a:solidFill>
                  <a:schemeClr val="bg1"/>
                </a:solidFill>
              </a:rPr>
              <a:t>. Disciplinary Matters</a:t>
            </a:r>
          </a:p>
          <a:p>
            <a:pPr lvl="1"/>
            <a:r>
              <a:rPr lang="en-US" dirty="0" smtClean="0">
                <a:solidFill>
                  <a:schemeClr val="bg1"/>
                </a:solidFill>
              </a:rPr>
              <a:t>4.1</a:t>
            </a:r>
            <a:r>
              <a:rPr lang="en-US" b="1" dirty="0" smtClean="0">
                <a:solidFill>
                  <a:schemeClr val="bg1"/>
                </a:solidFill>
              </a:rPr>
              <a:t> </a:t>
            </a:r>
            <a:r>
              <a:rPr lang="en-US" dirty="0" smtClean="0">
                <a:solidFill>
                  <a:schemeClr val="bg1"/>
                </a:solidFill>
              </a:rPr>
              <a:t>Disciplinary Matters</a:t>
            </a:r>
          </a:p>
          <a:p>
            <a:pPr lvl="1"/>
            <a:r>
              <a:rPr lang="en-US" dirty="0" smtClean="0">
                <a:solidFill>
                  <a:schemeClr val="bg1"/>
                </a:solidFill>
              </a:rPr>
              <a:t>4.2 Performance Evaluation</a:t>
            </a:r>
            <a:endParaRPr lang="en-US" dirty="0">
              <a:solidFill>
                <a:schemeClr val="bg1"/>
              </a:solidFill>
            </a:endParaRPr>
          </a:p>
          <a:p>
            <a:pPr lvl="1"/>
            <a:endParaRPr lang="en-US" dirty="0" smtClean="0">
              <a:solidFill>
                <a:schemeClr val="bg1"/>
              </a:solidFill>
            </a:endParaRPr>
          </a:p>
          <a:p>
            <a:pPr marL="0" lvl="1"/>
            <a:r>
              <a:rPr lang="en-US" b="1" dirty="0">
                <a:solidFill>
                  <a:schemeClr val="bg1"/>
                </a:solidFill>
              </a:rPr>
              <a:t>5. Leave and </a:t>
            </a:r>
            <a:r>
              <a:rPr lang="en-US" b="1" dirty="0" smtClean="0">
                <a:solidFill>
                  <a:schemeClr val="bg1"/>
                </a:solidFill>
              </a:rPr>
              <a:t>Attendance </a:t>
            </a:r>
            <a:r>
              <a:rPr lang="en-US" b="1" dirty="0" smtClean="0">
                <a:solidFill>
                  <a:schemeClr val="bg1"/>
                </a:solidFill>
              </a:rPr>
              <a:t>Policy</a:t>
            </a:r>
          </a:p>
          <a:p>
            <a:pPr marL="0" lvl="1"/>
            <a:endParaRPr lang="en-US" b="1" dirty="0">
              <a:solidFill>
                <a:schemeClr val="bg1"/>
              </a:solidFill>
            </a:endParaRPr>
          </a:p>
          <a:p>
            <a:r>
              <a:rPr lang="en-US" b="1" dirty="0" smtClean="0">
                <a:solidFill>
                  <a:schemeClr val="bg1"/>
                </a:solidFill>
              </a:rPr>
              <a:t>6. </a:t>
            </a:r>
            <a:r>
              <a:rPr lang="en-US" b="1" dirty="0">
                <a:solidFill>
                  <a:schemeClr val="bg1"/>
                </a:solidFill>
              </a:rPr>
              <a:t>Payment allowance </a:t>
            </a:r>
          </a:p>
          <a:p>
            <a:pPr lvl="1"/>
            <a:r>
              <a:rPr lang="en-US" dirty="0">
                <a:solidFill>
                  <a:schemeClr val="bg1"/>
                </a:solidFill>
              </a:rPr>
              <a:t>4.1 Group Life Insurance</a:t>
            </a:r>
          </a:p>
          <a:p>
            <a:pPr lvl="1"/>
            <a:r>
              <a:rPr lang="en-US" dirty="0">
                <a:solidFill>
                  <a:schemeClr val="bg1"/>
                </a:solidFill>
              </a:rPr>
              <a:t>4.2 DSA and Accommodations</a:t>
            </a:r>
          </a:p>
          <a:p>
            <a:pPr lvl="1"/>
            <a:r>
              <a:rPr lang="en-US" dirty="0">
                <a:solidFill>
                  <a:schemeClr val="bg1"/>
                </a:solidFill>
              </a:rPr>
              <a:t>4.3 Payment </a:t>
            </a:r>
            <a:r>
              <a:rPr lang="en-US" dirty="0" smtClean="0">
                <a:solidFill>
                  <a:schemeClr val="bg1"/>
                </a:solidFill>
              </a:rPr>
              <a:t>Guidelines</a:t>
            </a:r>
          </a:p>
          <a:p>
            <a:pPr lvl="1"/>
            <a:endParaRPr lang="en-US" dirty="0">
              <a:solidFill>
                <a:schemeClr val="bg1"/>
              </a:solidFill>
            </a:endParaRPr>
          </a:p>
          <a:p>
            <a:r>
              <a:rPr lang="en-US" dirty="0" smtClean="0">
                <a:solidFill>
                  <a:schemeClr val="bg1"/>
                </a:solidFill>
              </a:rPr>
              <a:t>7. </a:t>
            </a:r>
            <a:r>
              <a:rPr lang="en-US" b="1" dirty="0">
                <a:solidFill>
                  <a:schemeClr val="bg1"/>
                </a:solidFill>
              </a:rPr>
              <a:t>Complaint Reporting Source</a:t>
            </a:r>
          </a:p>
          <a:p>
            <a:pPr marL="457200" indent="-457200">
              <a:buFont typeface="Arial" panose="020B0604020202020204" pitchFamily="34" charset="0"/>
              <a:buChar char="•"/>
            </a:pPr>
            <a:endParaRPr lang="en-US" b="1" dirty="0">
              <a:solidFill>
                <a:schemeClr val="bg1"/>
              </a:solidFill>
            </a:endParaRPr>
          </a:p>
          <a:p>
            <a:pPr marL="457200" indent="-457200">
              <a:buFont typeface="Arial" panose="020B0604020202020204" pitchFamily="34" charset="0"/>
              <a:buChar char="•"/>
            </a:pPr>
            <a:endParaRPr lang="en-US" b="1" dirty="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b="1" dirty="0" smtClean="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b="1" dirty="0">
              <a:solidFill>
                <a:schemeClr val="bg1"/>
              </a:solidFill>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n-US" b="1" dirty="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dirty="0">
              <a:solidFill>
                <a:schemeClr val="bg1"/>
              </a:solidFill>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n-US" b="1" dirty="0" smtClean="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en-US" b="1" dirty="0" smtClean="0">
              <a:solidFill>
                <a:schemeClr val="bg1"/>
              </a:solidFill>
              <a:effectLst>
                <a:outerShdw blurRad="38100" dist="38100" dir="2700000" algn="tl">
                  <a:srgbClr val="000000">
                    <a:alpha val="43137"/>
                  </a:srgbClr>
                </a:outerShdw>
              </a:effectLst>
            </a:endParaRPr>
          </a:p>
          <a:p>
            <a:pPr marL="457200" lvl="0" indent="-457200">
              <a:buFont typeface="Arial" panose="020B0604020202020204" pitchFamily="34" charset="0"/>
              <a:buChar char="•"/>
            </a:pPr>
            <a:endParaRPr lang="x-none"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27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9144000" cy="800101"/>
            <a:chOff x="1" y="-9526"/>
            <a:chExt cx="8086723" cy="800101"/>
          </a:xfrm>
          <a:solidFill>
            <a:srgbClr val="326C4E"/>
          </a:solidFill>
        </p:grpSpPr>
        <p:sp>
          <p:nvSpPr>
            <p:cNvPr id="10"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bg1"/>
                  </a:solidFill>
                </a:rPr>
                <a:t>                                               </a:t>
              </a:r>
              <a:r>
                <a:rPr lang="en-US" b="1" dirty="0" smtClean="0">
                  <a:solidFill>
                    <a:schemeClr val="tx1"/>
                  </a:solidFill>
                </a:rPr>
                <a:t>Post </a:t>
              </a:r>
              <a:r>
                <a:rPr lang="en-US" b="1" dirty="0">
                  <a:solidFill>
                    <a:schemeClr val="tx1"/>
                  </a:solidFill>
                </a:rPr>
                <a:t>Appointment Matters</a:t>
              </a:r>
            </a:p>
          </p:txBody>
        </p:sp>
        <p:pic>
          <p:nvPicPr>
            <p:cNvPr id="11" name="Picture 10"/>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12" name="TextBox 11">
            <a:extLst>
              <a:ext uri="{FF2B5EF4-FFF2-40B4-BE49-F238E27FC236}">
                <a16:creationId xmlns:a16="http://schemas.microsoft.com/office/drawing/2014/main" id="{E267382B-E764-4197-B54A-888560EECAAD}"/>
              </a:ext>
            </a:extLst>
          </p:cNvPr>
          <p:cNvSpPr txBox="1"/>
          <p:nvPr/>
        </p:nvSpPr>
        <p:spPr>
          <a:xfrm>
            <a:off x="0" y="6254412"/>
            <a:ext cx="9144000" cy="623248"/>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sp>
        <p:nvSpPr>
          <p:cNvPr id="2" name="Rectangle 1"/>
          <p:cNvSpPr/>
          <p:nvPr/>
        </p:nvSpPr>
        <p:spPr>
          <a:xfrm>
            <a:off x="685800" y="1241501"/>
            <a:ext cx="7620000" cy="3077766"/>
          </a:xfrm>
          <a:prstGeom prst="rect">
            <a:avLst/>
          </a:prstGeom>
        </p:spPr>
        <p:txBody>
          <a:bodyPr wrap="square">
            <a:spAutoFit/>
          </a:bodyPr>
          <a:lstStyle/>
          <a:p>
            <a:pPr marL="342900" lvl="0" indent="-3429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Duty Station Transfers &amp; </a:t>
            </a:r>
            <a:r>
              <a:rPr lang="en-US" sz="2000" b="1" dirty="0" smtClean="0">
                <a:solidFill>
                  <a:schemeClr val="bg1"/>
                </a:solidFill>
                <a:effectLst>
                  <a:outerShdw blurRad="38100" dist="38100" dir="2700000" algn="tl">
                    <a:srgbClr val="000000">
                      <a:alpha val="43137"/>
                    </a:srgbClr>
                  </a:outerShdw>
                </a:effectLst>
              </a:rPr>
              <a:t>Reshuffling</a:t>
            </a:r>
          </a:p>
          <a:p>
            <a:pPr marL="342900" lvl="0" indent="-342900">
              <a:buFont typeface="Wingdings" panose="05000000000000000000" pitchFamily="2" charset="2"/>
              <a:buChar char="Ø"/>
            </a:pPr>
            <a:endParaRPr lang="en-US" sz="2000" b="1" dirty="0">
              <a:solidFill>
                <a:schemeClr val="bg1"/>
              </a:solidFill>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en-US" dirty="0" smtClean="0">
                <a:solidFill>
                  <a:schemeClr val="bg1"/>
                </a:solidFill>
              </a:rPr>
              <a:t>Requests </a:t>
            </a:r>
            <a:r>
              <a:rPr lang="en-US" dirty="0">
                <a:solidFill>
                  <a:schemeClr val="bg1"/>
                </a:solidFill>
              </a:rPr>
              <a:t>for transfers may come from staff, field teams or WHO or its program partners due to shifts in program needs.</a:t>
            </a:r>
          </a:p>
          <a:p>
            <a:pPr marL="285750" lvl="0" indent="-285750">
              <a:buFont typeface="Arial" panose="020B0604020202020204" pitchFamily="34" charset="0"/>
              <a:buChar char="•"/>
            </a:pPr>
            <a:r>
              <a:rPr lang="en-US" dirty="0" smtClean="0">
                <a:solidFill>
                  <a:schemeClr val="bg1"/>
                </a:solidFill>
              </a:rPr>
              <a:t>A consent </a:t>
            </a:r>
            <a:r>
              <a:rPr lang="en-US" dirty="0">
                <a:solidFill>
                  <a:schemeClr val="bg1"/>
                </a:solidFill>
              </a:rPr>
              <a:t>form is required when staff is transferred from one UC   to another UC unless it is due to disciplinary </a:t>
            </a:r>
            <a:r>
              <a:rPr lang="en-US" dirty="0" smtClean="0">
                <a:solidFill>
                  <a:schemeClr val="bg1"/>
                </a:solidFill>
              </a:rPr>
              <a:t>action.</a:t>
            </a:r>
          </a:p>
          <a:p>
            <a:pPr marL="285750" lvl="0" indent="-285750">
              <a:buFont typeface="Arial" panose="020B0604020202020204" pitchFamily="34" charset="0"/>
              <a:buChar char="•"/>
            </a:pPr>
            <a:endParaRPr lang="en-US" sz="3200" b="1" dirty="0" smtClean="0">
              <a:solidFill>
                <a:schemeClr val="bg1"/>
              </a:solidFill>
              <a:effectLst>
                <a:outerShdw blurRad="38100" dist="38100" dir="2700000" algn="tl">
                  <a:srgbClr val="000000">
                    <a:alpha val="43137"/>
                  </a:srgbClr>
                </a:outerShdw>
              </a:effectLst>
            </a:endParaRPr>
          </a:p>
          <a:p>
            <a:pPr lvl="0"/>
            <a:endParaRPr lang="en-US" dirty="0">
              <a:solidFill>
                <a:schemeClr val="bg1"/>
              </a:solidFill>
              <a:cs typeface="Calibri" panose="020F0502020204030204" pitchFamily="34" charset="0"/>
            </a:endParaRPr>
          </a:p>
          <a:p>
            <a:pPr lvl="0"/>
            <a:endParaRPr lang="x-none"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8554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bg1"/>
                  </a:solidFill>
                </a:rPr>
                <a:t>                                                   </a:t>
              </a:r>
              <a:r>
                <a:rPr lang="en-US" b="1" dirty="0" smtClean="0">
                  <a:solidFill>
                    <a:schemeClr val="tx1"/>
                  </a:solidFill>
                </a:rPr>
                <a:t>Conduct </a:t>
              </a:r>
              <a:r>
                <a:rPr lang="en-US" b="1" dirty="0">
                  <a:solidFill>
                    <a:schemeClr val="tx1"/>
                  </a:solidFill>
                </a:rPr>
                <a:t>of Employees</a:t>
              </a: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85800" y="1108130"/>
            <a:ext cx="7543800" cy="3477875"/>
          </a:xfrm>
          <a:prstGeom prst="rect">
            <a:avLst/>
          </a:prstGeom>
        </p:spPr>
        <p:txBody>
          <a:bodyPr wrap="square">
            <a:spAutoFit/>
          </a:bodyPr>
          <a:lstStyle/>
          <a:p>
            <a:pPr marL="342900" lvl="0" indent="-3429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Exclusive Service &amp; Conflict of Interest:</a:t>
            </a:r>
            <a:endParaRPr lang="en-US" sz="2000" b="1" dirty="0" smtClean="0">
              <a:solidFill>
                <a:schemeClr val="bg1"/>
              </a:solidFill>
              <a:effectLst>
                <a:outerShdw blurRad="38100" dist="38100" dir="2700000" algn="tl">
                  <a:srgbClr val="000000">
                    <a:alpha val="43137"/>
                  </a:srgbClr>
                </a:outerShdw>
              </a:effectLst>
            </a:endParaRPr>
          </a:p>
          <a:p>
            <a:pPr lvl="0">
              <a:buNone/>
            </a:pPr>
            <a:endParaRPr lang="en-US" sz="2000" b="1" dirty="0">
              <a:solidFill>
                <a:schemeClr val="bg1"/>
              </a:solidFill>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en-US" dirty="0">
                <a:solidFill>
                  <a:schemeClr val="bg1"/>
                </a:solidFill>
              </a:rPr>
              <a:t>Staff devote their whole time and energy to the polio eradication initiative and completion of activities as per </a:t>
            </a:r>
            <a:r>
              <a:rPr lang="en-US">
                <a:solidFill>
                  <a:schemeClr val="bg1"/>
                </a:solidFill>
              </a:rPr>
              <a:t>their </a:t>
            </a:r>
            <a:r>
              <a:rPr lang="en-US" smtClean="0">
                <a:solidFill>
                  <a:schemeClr val="bg1"/>
                </a:solidFill>
              </a:rPr>
              <a:t>TOR </a:t>
            </a:r>
            <a:r>
              <a:rPr lang="en-US" dirty="0">
                <a:solidFill>
                  <a:schemeClr val="bg1"/>
                </a:solidFill>
              </a:rPr>
              <a:t>and work plan. No worker can be engaged in any other profession, trade, commerce or business activity with remuneration or otherwise on his own account or enter in the service or be employed by any other person or firm or assist in any business owned by his spouse or parents (whether on full or part time basis</a:t>
            </a:r>
            <a:r>
              <a:rPr lang="en-US" dirty="0" smtClean="0">
                <a:solidFill>
                  <a:schemeClr val="bg1"/>
                </a:solidFill>
              </a:rPr>
              <a:t>).</a:t>
            </a:r>
          </a:p>
          <a:p>
            <a:pPr marL="285750" lvl="0" indent="-285750">
              <a:buFont typeface="Arial" panose="020B06040202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lvl="0">
              <a:buNone/>
            </a:pPr>
            <a:endParaRPr lang="en-US" dirty="0" smtClean="0">
              <a:solidFill>
                <a:schemeClr val="bg1"/>
              </a:solidFill>
            </a:endParaRPr>
          </a:p>
          <a:p>
            <a:pPr lvl="0"/>
            <a:endParaRPr lang="x-none" dirty="0">
              <a:solidFill>
                <a:schemeClr val="bg1"/>
              </a:solidFill>
              <a:latin typeface="Calibri" panose="020F0502020204030204" pitchFamily="34" charset="0"/>
              <a:cs typeface="Calibri" panose="020F0502020204030204" pitchFamily="34" charset="0"/>
            </a:endParaRPr>
          </a:p>
        </p:txBody>
      </p:sp>
      <p:sp>
        <p:nvSpPr>
          <p:cNvPr id="2" name="Date Placeholder 1"/>
          <p:cNvSpPr>
            <a:spLocks noGrp="1"/>
          </p:cNvSpPr>
          <p:nvPr>
            <p:ph type="dt" sz="half" idx="10"/>
          </p:nvPr>
        </p:nvSpPr>
        <p:spPr/>
        <p:txBody>
          <a:bodyPr/>
          <a:lstStyle/>
          <a:p>
            <a:fld id="{91FD6AAD-13BC-4445-9068-8569E659FF48}"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5</a:t>
            </a:fld>
            <a:endParaRPr lang="en-US" dirty="0"/>
          </a:p>
        </p:txBody>
      </p:sp>
    </p:spTree>
    <p:extLst>
      <p:ext uri="{BB962C8B-B14F-4D97-AF65-F5344CB8AC3E}">
        <p14:creationId xmlns:p14="http://schemas.microsoft.com/office/powerpoint/2010/main" val="2835758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bg1"/>
                  </a:solidFill>
                </a:rPr>
                <a:t>                                                      </a:t>
              </a:r>
              <a:r>
                <a:rPr lang="en-US" b="1" dirty="0" smtClean="0">
                  <a:solidFill>
                    <a:schemeClr val="tx1"/>
                  </a:solidFill>
                </a:rPr>
                <a:t>Conduct </a:t>
              </a:r>
              <a:r>
                <a:rPr lang="en-US" b="1" dirty="0">
                  <a:solidFill>
                    <a:schemeClr val="tx1"/>
                  </a:solidFill>
                </a:rPr>
                <a:t>of Employees</a:t>
              </a: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7" name="Rectangle 6"/>
          <p:cNvSpPr/>
          <p:nvPr/>
        </p:nvSpPr>
        <p:spPr>
          <a:xfrm>
            <a:off x="685800" y="1108130"/>
            <a:ext cx="7543800" cy="4585871"/>
          </a:xfrm>
          <a:prstGeom prst="rect">
            <a:avLst/>
          </a:prstGeom>
        </p:spPr>
        <p:txBody>
          <a:bodyPr wrap="square">
            <a:spAutoFit/>
          </a:bodyPr>
          <a:lstStyle/>
          <a:p>
            <a:pPr marL="342900" lvl="0" indent="-3429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Media &amp; Political Policy:</a:t>
            </a:r>
            <a:endParaRPr lang="en-US" sz="2000" b="1" dirty="0" smtClean="0">
              <a:solidFill>
                <a:schemeClr val="bg1"/>
              </a:solidFill>
              <a:effectLst>
                <a:outerShdw blurRad="38100" dist="38100" dir="2700000" algn="tl">
                  <a:srgbClr val="000000">
                    <a:alpha val="43137"/>
                  </a:srgbClr>
                </a:outerShdw>
              </a:effectLst>
            </a:endParaRPr>
          </a:p>
          <a:p>
            <a:pPr lvl="0">
              <a:buNone/>
            </a:pPr>
            <a:endParaRPr lang="en-US" sz="2000" b="1" dirty="0">
              <a:solidFill>
                <a:schemeClr val="bg1"/>
              </a:solidFill>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en-US" dirty="0">
                <a:solidFill>
                  <a:schemeClr val="bg1"/>
                </a:solidFill>
              </a:rPr>
              <a:t>Staff are not allowed to communicate with the media (print and electronic) </a:t>
            </a:r>
            <a:r>
              <a:rPr lang="en-US" dirty="0" err="1">
                <a:solidFill>
                  <a:schemeClr val="bg1"/>
                </a:solidFill>
              </a:rPr>
              <a:t>vis</a:t>
            </a:r>
            <a:r>
              <a:rPr lang="en-US" dirty="0">
                <a:solidFill>
                  <a:schemeClr val="bg1"/>
                </a:solidFill>
              </a:rPr>
              <a:t>-a-</a:t>
            </a:r>
            <a:r>
              <a:rPr lang="en-US" dirty="0" err="1">
                <a:solidFill>
                  <a:schemeClr val="bg1"/>
                </a:solidFill>
              </a:rPr>
              <a:t>vis</a:t>
            </a:r>
            <a:r>
              <a:rPr lang="en-US" dirty="0">
                <a:solidFill>
                  <a:schemeClr val="bg1"/>
                </a:solidFill>
              </a:rPr>
              <a:t> queries, interviews, etc. in any manner whatsoever. Likewise, involvement in political activity, platform or affiliation with any political party is considered misconduct which can lead to termination of the services.</a:t>
            </a:r>
          </a:p>
          <a:p>
            <a:pPr marL="285750" lvl="0" indent="-285750">
              <a:buFont typeface="Arial" panose="020B0604020202020204" pitchFamily="34" charset="0"/>
              <a:buChar char="•"/>
            </a:pPr>
            <a:endParaRPr lang="en-US" dirty="0">
              <a:solidFill>
                <a:schemeClr val="bg1"/>
              </a:solidFill>
            </a:endParaRPr>
          </a:p>
          <a:p>
            <a:pPr marL="285750" lvl="0" indent="-285750">
              <a:buFont typeface="Arial" panose="020B0604020202020204" pitchFamily="34" charset="0"/>
              <a:buChar char="•"/>
            </a:pPr>
            <a:r>
              <a:rPr lang="en-US" dirty="0">
                <a:solidFill>
                  <a:schemeClr val="bg1"/>
                </a:solidFill>
              </a:rPr>
              <a:t>a.	The policy doesn’t put bars on anybody with respect to attending media for social, entertainment related matters, casting votes etc.</a:t>
            </a:r>
          </a:p>
          <a:p>
            <a:pPr marL="285750" lvl="0" indent="-285750">
              <a:buFont typeface="Arial" panose="020B0604020202020204" pitchFamily="34" charset="0"/>
              <a:buChar char="•"/>
            </a:pPr>
            <a:r>
              <a:rPr lang="en-US" dirty="0">
                <a:solidFill>
                  <a:schemeClr val="bg1"/>
                </a:solidFill>
              </a:rPr>
              <a:t>b.	Taking part in rallies and processions, actively pursuing membership of any political party, contesting election as a candidate, influencing, or mobilizing anybody for favoring certain political parties etc. are strictly not allowed and may lead to immediate termination</a:t>
            </a:r>
          </a:p>
        </p:txBody>
      </p:sp>
      <p:sp>
        <p:nvSpPr>
          <p:cNvPr id="2" name="Date Placeholder 1"/>
          <p:cNvSpPr>
            <a:spLocks noGrp="1"/>
          </p:cNvSpPr>
          <p:nvPr>
            <p:ph type="dt" sz="half" idx="10"/>
          </p:nvPr>
        </p:nvSpPr>
        <p:spPr/>
        <p:txBody>
          <a:bodyPr/>
          <a:lstStyle/>
          <a:p>
            <a:fld id="{91FD6AAD-13BC-4445-9068-8569E659FF48}"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6</a:t>
            </a:fld>
            <a:endParaRPr lang="en-US" dirty="0"/>
          </a:p>
        </p:txBody>
      </p:sp>
    </p:spTree>
    <p:extLst>
      <p:ext uri="{BB962C8B-B14F-4D97-AF65-F5344CB8AC3E}">
        <p14:creationId xmlns:p14="http://schemas.microsoft.com/office/powerpoint/2010/main" val="2784481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9144000" cy="800101"/>
            <a:chOff x="1" y="-9526"/>
            <a:chExt cx="8086723" cy="800101"/>
          </a:xfrm>
          <a:solidFill>
            <a:srgbClr val="326C4E"/>
          </a:solidFill>
        </p:grpSpPr>
        <p:sp>
          <p:nvSpPr>
            <p:cNvPr id="10"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bg1"/>
                  </a:solidFill>
                </a:rPr>
                <a:t>                                               </a:t>
              </a:r>
              <a:r>
                <a:rPr lang="en-US" b="1" dirty="0">
                  <a:solidFill>
                    <a:schemeClr val="tx1"/>
                  </a:solidFill>
                </a:rPr>
                <a:t>Conduct of Employees</a:t>
              </a:r>
            </a:p>
          </p:txBody>
        </p:sp>
        <p:pic>
          <p:nvPicPr>
            <p:cNvPr id="11" name="Picture 10"/>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12" name="TextBox 11">
            <a:extLst>
              <a:ext uri="{FF2B5EF4-FFF2-40B4-BE49-F238E27FC236}">
                <a16:creationId xmlns:a16="http://schemas.microsoft.com/office/drawing/2014/main" id="{E267382B-E764-4197-B54A-888560EECAAD}"/>
              </a:ext>
            </a:extLst>
          </p:cNvPr>
          <p:cNvSpPr txBox="1"/>
          <p:nvPr/>
        </p:nvSpPr>
        <p:spPr>
          <a:xfrm>
            <a:off x="0" y="6254412"/>
            <a:ext cx="9144000" cy="623248"/>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sp>
        <p:nvSpPr>
          <p:cNvPr id="2" name="Rectangle 1"/>
          <p:cNvSpPr/>
          <p:nvPr/>
        </p:nvSpPr>
        <p:spPr>
          <a:xfrm>
            <a:off x="685800" y="1241501"/>
            <a:ext cx="7620000" cy="5355312"/>
          </a:xfrm>
          <a:prstGeom prst="rect">
            <a:avLst/>
          </a:prstGeom>
        </p:spPr>
        <p:txBody>
          <a:bodyPr wrap="square">
            <a:spAutoFit/>
          </a:bodyPr>
          <a:lstStyle/>
          <a:p>
            <a:pPr lvl="0"/>
            <a:endParaRPr lang="en-US" sz="3200" b="1" dirty="0" smtClean="0">
              <a:solidFill>
                <a:schemeClr val="bg1"/>
              </a:solidFill>
              <a:effectLst>
                <a:outerShdw blurRad="38100" dist="38100" dir="2700000" algn="tl">
                  <a:srgbClr val="000000">
                    <a:alpha val="43137"/>
                  </a:srgbClr>
                </a:outerShdw>
              </a:effectLst>
            </a:endParaRPr>
          </a:p>
          <a:p>
            <a:pPr marL="342900" lvl="0" indent="-342900">
              <a:buFont typeface="Wingdings" panose="05000000000000000000" pitchFamily="2" charset="2"/>
              <a:buChar char="Ø"/>
            </a:pPr>
            <a:r>
              <a:rPr lang="en-US" sz="2000" b="1" dirty="0" smtClean="0">
                <a:solidFill>
                  <a:schemeClr val="bg1"/>
                </a:solidFill>
                <a:effectLst>
                  <a:outerShdw blurRad="38100" dist="38100" dir="2700000" algn="tl">
                    <a:srgbClr val="000000">
                      <a:alpha val="43137"/>
                    </a:srgbClr>
                  </a:outerShdw>
                </a:effectLst>
              </a:rPr>
              <a:t>General </a:t>
            </a:r>
            <a:r>
              <a:rPr lang="en-US" sz="2000" b="1" dirty="0" smtClean="0">
                <a:solidFill>
                  <a:schemeClr val="bg1"/>
                </a:solidFill>
                <a:effectLst>
                  <a:outerShdw blurRad="38100" dist="38100" dir="2700000" algn="tl">
                    <a:srgbClr val="000000">
                      <a:alpha val="43137"/>
                    </a:srgbClr>
                  </a:outerShdw>
                </a:effectLst>
              </a:rPr>
              <a:t>Conduct</a:t>
            </a:r>
          </a:p>
          <a:p>
            <a:pPr marL="342900" lvl="0" indent="-342900">
              <a:buFont typeface="Wingdings" panose="05000000000000000000" pitchFamily="2" charset="2"/>
              <a:buChar char="Ø"/>
            </a:pPr>
            <a:endParaRPr lang="en-US" sz="2000" b="1" dirty="0" smtClean="0">
              <a:solidFill>
                <a:schemeClr val="bg1"/>
              </a:solidFill>
              <a:effectLst>
                <a:outerShdw blurRad="38100" dist="38100" dir="2700000" algn="tl">
                  <a:srgbClr val="000000">
                    <a:alpha val="43137"/>
                  </a:srgbClr>
                </a:outerShdw>
              </a:effectLst>
            </a:endParaRPr>
          </a:p>
          <a:p>
            <a:pPr lvl="0"/>
            <a:r>
              <a:rPr lang="en-US" dirty="0" smtClean="0">
                <a:solidFill>
                  <a:schemeClr val="bg1"/>
                </a:solidFill>
              </a:rPr>
              <a:t>  </a:t>
            </a:r>
            <a:r>
              <a:rPr lang="en-US" dirty="0" smtClean="0">
                <a:solidFill>
                  <a:schemeClr val="bg1"/>
                </a:solidFill>
              </a:rPr>
              <a:t>    </a:t>
            </a:r>
            <a:r>
              <a:rPr lang="en-US" dirty="0" smtClean="0">
                <a:solidFill>
                  <a:schemeClr val="bg1"/>
                </a:solidFill>
              </a:rPr>
              <a:t>Staff general behavior should be polite, amicable, helpful, </a:t>
            </a:r>
            <a:r>
              <a:rPr lang="en-US" dirty="0" smtClean="0">
                <a:solidFill>
                  <a:schemeClr val="bg1"/>
                </a:solidFill>
              </a:rPr>
              <a:t>and       </a:t>
            </a:r>
          </a:p>
          <a:p>
            <a:pPr lvl="0"/>
            <a:r>
              <a:rPr lang="en-US" dirty="0">
                <a:solidFill>
                  <a:schemeClr val="bg1"/>
                </a:solidFill>
              </a:rPr>
              <a:t> </a:t>
            </a:r>
            <a:r>
              <a:rPr lang="en-US" dirty="0" smtClean="0">
                <a:solidFill>
                  <a:schemeClr val="bg1"/>
                </a:solidFill>
              </a:rPr>
              <a:t>     </a:t>
            </a:r>
            <a:r>
              <a:rPr lang="en-US" dirty="0" smtClean="0">
                <a:solidFill>
                  <a:schemeClr val="bg1"/>
                </a:solidFill>
              </a:rPr>
              <a:t>conducive </a:t>
            </a:r>
            <a:r>
              <a:rPr lang="en-US" dirty="0" smtClean="0">
                <a:solidFill>
                  <a:schemeClr val="bg1"/>
                </a:solidFill>
              </a:rPr>
              <a:t>to professional conduct of the affairs of the company</a:t>
            </a:r>
          </a:p>
          <a:p>
            <a:pPr lvl="0"/>
            <a:endParaRPr lang="en-US" dirty="0">
              <a:solidFill>
                <a:schemeClr val="bg1"/>
              </a:solidFill>
            </a:endParaRPr>
          </a:p>
          <a:p>
            <a:pPr lvl="0"/>
            <a:endParaRPr lang="en-US" dirty="0" smtClean="0">
              <a:solidFill>
                <a:schemeClr val="bg1"/>
              </a:solidFill>
            </a:endParaRPr>
          </a:p>
          <a:p>
            <a:pPr marL="342900" lvl="0" indent="-342900">
              <a:buFont typeface="Wingdings" panose="05000000000000000000" pitchFamily="2" charset="2"/>
              <a:buChar char="Ø"/>
            </a:pPr>
            <a:r>
              <a:rPr lang="en-US" sz="2000" b="1" dirty="0">
                <a:solidFill>
                  <a:schemeClr val="bg1"/>
                </a:solidFill>
                <a:effectLst>
                  <a:outerShdw blurRad="38100" dist="38100" dir="2700000" algn="tl">
                    <a:srgbClr val="000000">
                      <a:alpha val="43137"/>
                    </a:srgbClr>
                  </a:outerShdw>
                </a:effectLst>
              </a:rPr>
              <a:t>False </a:t>
            </a:r>
            <a:r>
              <a:rPr lang="en-US" sz="2000" b="1" dirty="0" smtClean="0">
                <a:solidFill>
                  <a:schemeClr val="bg1"/>
                </a:solidFill>
                <a:effectLst>
                  <a:outerShdw blurRad="38100" dist="38100" dir="2700000" algn="tl">
                    <a:srgbClr val="000000">
                      <a:alpha val="43137"/>
                    </a:srgbClr>
                  </a:outerShdw>
                </a:effectLst>
              </a:rPr>
              <a:t>Representation</a:t>
            </a:r>
          </a:p>
          <a:p>
            <a:pPr marL="342900" lvl="0" indent="-342900">
              <a:buFont typeface="Wingdings" panose="05000000000000000000" pitchFamily="2" charset="2"/>
              <a:buChar char="Ø"/>
            </a:pPr>
            <a:endParaRPr lang="en-US" sz="2000" b="1" dirty="0" smtClean="0">
              <a:solidFill>
                <a:schemeClr val="bg1"/>
              </a:solidFill>
              <a:effectLst>
                <a:outerShdw blurRad="38100" dist="38100" dir="2700000" algn="tl">
                  <a:srgbClr val="000000">
                    <a:alpha val="43137"/>
                  </a:srgbClr>
                </a:outerShdw>
              </a:effectLst>
            </a:endParaRPr>
          </a:p>
          <a:p>
            <a:pPr lvl="0"/>
            <a:r>
              <a:rPr lang="en-US" dirty="0">
                <a:solidFill>
                  <a:schemeClr val="bg1"/>
                </a:solidFill>
              </a:rPr>
              <a:t> </a:t>
            </a:r>
            <a:r>
              <a:rPr lang="en-US" dirty="0" smtClean="0">
                <a:solidFill>
                  <a:schemeClr val="bg1"/>
                </a:solidFill>
              </a:rPr>
              <a:t>     </a:t>
            </a:r>
            <a:r>
              <a:rPr lang="en-US" dirty="0" smtClean="0">
                <a:solidFill>
                  <a:schemeClr val="bg1"/>
                </a:solidFill>
              </a:rPr>
              <a:t>Staff </a:t>
            </a:r>
            <a:r>
              <a:rPr lang="en-US" dirty="0">
                <a:solidFill>
                  <a:schemeClr val="bg1"/>
                </a:solidFill>
              </a:rPr>
              <a:t>are also not authorized to present themselves as WHO staff or </a:t>
            </a:r>
            <a:endParaRPr lang="en-US" dirty="0" smtClean="0">
              <a:solidFill>
                <a:schemeClr val="bg1"/>
              </a:solidFill>
            </a:endParaRPr>
          </a:p>
          <a:p>
            <a:pPr lvl="0"/>
            <a:r>
              <a:rPr lang="en-US" dirty="0" smtClean="0">
                <a:solidFill>
                  <a:schemeClr val="bg1"/>
                </a:solidFill>
              </a:rPr>
              <a:t>      identify </a:t>
            </a:r>
            <a:r>
              <a:rPr lang="en-US" dirty="0">
                <a:solidFill>
                  <a:schemeClr val="bg1"/>
                </a:solidFill>
              </a:rPr>
              <a:t>WHO as their employer at any forum. Similarly, they cannot </a:t>
            </a:r>
            <a:r>
              <a:rPr lang="en-US" dirty="0" smtClean="0">
                <a:solidFill>
                  <a:schemeClr val="bg1"/>
                </a:solidFill>
              </a:rPr>
              <a:t> </a:t>
            </a:r>
          </a:p>
          <a:p>
            <a:pPr lvl="0"/>
            <a:r>
              <a:rPr lang="en-US" dirty="0">
                <a:solidFill>
                  <a:schemeClr val="bg1"/>
                </a:solidFill>
              </a:rPr>
              <a:t> </a:t>
            </a:r>
            <a:r>
              <a:rPr lang="en-US" dirty="0" smtClean="0">
                <a:solidFill>
                  <a:schemeClr val="bg1"/>
                </a:solidFill>
              </a:rPr>
              <a:t>     </a:t>
            </a:r>
            <a:r>
              <a:rPr lang="en-US" dirty="0" smtClean="0">
                <a:solidFill>
                  <a:schemeClr val="bg1"/>
                </a:solidFill>
              </a:rPr>
              <a:t>use </a:t>
            </a:r>
            <a:r>
              <a:rPr lang="en-US" dirty="0">
                <a:solidFill>
                  <a:schemeClr val="bg1"/>
                </a:solidFill>
              </a:rPr>
              <a:t>WHO name or logo on their visiting cards, CV, LinkedIn </a:t>
            </a:r>
            <a:endParaRPr lang="en-US" dirty="0" smtClean="0">
              <a:solidFill>
                <a:schemeClr val="bg1"/>
              </a:solidFill>
            </a:endParaRPr>
          </a:p>
          <a:p>
            <a:pPr lvl="0"/>
            <a:r>
              <a:rPr lang="en-US" dirty="0">
                <a:solidFill>
                  <a:schemeClr val="bg1"/>
                </a:solidFill>
              </a:rPr>
              <a:t> </a:t>
            </a:r>
            <a:r>
              <a:rPr lang="en-US" dirty="0" smtClean="0">
                <a:solidFill>
                  <a:schemeClr val="bg1"/>
                </a:solidFill>
              </a:rPr>
              <a:t>     </a:t>
            </a:r>
            <a:r>
              <a:rPr lang="en-US" dirty="0" smtClean="0">
                <a:solidFill>
                  <a:schemeClr val="bg1"/>
                </a:solidFill>
              </a:rPr>
              <a:t>/</a:t>
            </a:r>
            <a:r>
              <a:rPr lang="en-US" dirty="0">
                <a:solidFill>
                  <a:schemeClr val="bg1"/>
                </a:solidFill>
              </a:rPr>
              <a:t>Facebook profile or any other social media.</a:t>
            </a:r>
          </a:p>
          <a:p>
            <a:pPr lvl="0"/>
            <a:endParaRPr lang="en-US" dirty="0" smtClean="0">
              <a:solidFill>
                <a:schemeClr val="bg1"/>
              </a:solidFill>
            </a:endParaRPr>
          </a:p>
          <a:p>
            <a:pPr lvl="0"/>
            <a:endParaRPr lang="en-US" dirty="0">
              <a:solidFill>
                <a:schemeClr val="bg1"/>
              </a:solidFill>
              <a:cs typeface="Calibri" panose="020F0502020204030204" pitchFamily="34" charset="0"/>
            </a:endParaRPr>
          </a:p>
          <a:p>
            <a:pPr lvl="0"/>
            <a:endParaRPr lang="en-US" dirty="0">
              <a:solidFill>
                <a:schemeClr val="bg1"/>
              </a:solidFill>
              <a:cs typeface="Calibri" panose="020F0502020204030204" pitchFamily="34" charset="0"/>
            </a:endParaRPr>
          </a:p>
          <a:p>
            <a:pPr lvl="0"/>
            <a:endParaRPr lang="x-none"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2549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9144000" cy="800101"/>
            <a:chOff x="1" y="-9526"/>
            <a:chExt cx="8086723" cy="800101"/>
          </a:xfrm>
          <a:solidFill>
            <a:srgbClr val="326C4E"/>
          </a:solidFill>
        </p:grpSpPr>
        <p:sp>
          <p:nvSpPr>
            <p:cNvPr id="10"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bg1"/>
                  </a:solidFill>
                </a:rPr>
                <a:t>                                                      </a:t>
              </a:r>
              <a:r>
                <a:rPr lang="en-US" b="1" dirty="0">
                  <a:solidFill>
                    <a:schemeClr val="tx1"/>
                  </a:solidFill>
                </a:rPr>
                <a:t>Conduct of Employees</a:t>
              </a:r>
            </a:p>
          </p:txBody>
        </p:sp>
        <p:pic>
          <p:nvPicPr>
            <p:cNvPr id="11" name="Picture 10"/>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12" name="TextBox 11">
            <a:extLst>
              <a:ext uri="{FF2B5EF4-FFF2-40B4-BE49-F238E27FC236}">
                <a16:creationId xmlns:a16="http://schemas.microsoft.com/office/drawing/2014/main" id="{E267382B-E764-4197-B54A-888560EECAAD}"/>
              </a:ext>
            </a:extLst>
          </p:cNvPr>
          <p:cNvSpPr txBox="1"/>
          <p:nvPr/>
        </p:nvSpPr>
        <p:spPr>
          <a:xfrm>
            <a:off x="0" y="6254412"/>
            <a:ext cx="9144000" cy="623248"/>
          </a:xfrm>
          <a:prstGeom prst="rect">
            <a:avLst/>
          </a:prstGeom>
          <a:solidFill>
            <a:srgbClr val="326C4E"/>
          </a:solidFill>
          <a:ln>
            <a:solidFill>
              <a:schemeClr val="tx1"/>
            </a:solidFill>
          </a:ln>
        </p:spPr>
        <p:txBody>
          <a:bodyPr wrap="square" rtlCol="0">
            <a:spAutoFit/>
          </a:bodyPr>
          <a:lstStyle/>
          <a:p>
            <a:pPr algn="ctr"/>
            <a:r>
              <a:rPr lang="en-US" sz="4800" dirty="0">
                <a:latin typeface="Calibri" panose="020F0502020204030204" pitchFamily="34" charset="0"/>
                <a:cs typeface="Calibri" panose="020F0502020204030204" pitchFamily="34" charset="0"/>
              </a:rPr>
              <a:t>           </a:t>
            </a:r>
            <a:endParaRPr lang="x-none" sz="4800" dirty="0">
              <a:latin typeface="Calibri" panose="020F0502020204030204" pitchFamily="34" charset="0"/>
              <a:cs typeface="Calibri" panose="020F0502020204030204" pitchFamily="34" charset="0"/>
            </a:endParaRPr>
          </a:p>
        </p:txBody>
      </p:sp>
      <p:sp>
        <p:nvSpPr>
          <p:cNvPr id="2" name="Rectangle 1"/>
          <p:cNvSpPr/>
          <p:nvPr/>
        </p:nvSpPr>
        <p:spPr>
          <a:xfrm>
            <a:off x="685800" y="1241501"/>
            <a:ext cx="7620000" cy="2862322"/>
          </a:xfrm>
          <a:prstGeom prst="rect">
            <a:avLst/>
          </a:prstGeom>
        </p:spPr>
        <p:txBody>
          <a:bodyPr wrap="square">
            <a:spAutoFit/>
          </a:bodyPr>
          <a:lstStyle/>
          <a:p>
            <a:pPr lvl="0"/>
            <a:endParaRPr lang="en-US" dirty="0">
              <a:solidFill>
                <a:schemeClr val="bg1"/>
              </a:solidFill>
              <a:cs typeface="Calibri" panose="020F0502020204030204" pitchFamily="34" charset="0"/>
            </a:endParaRPr>
          </a:p>
          <a:p>
            <a:pPr marL="342900" lvl="0" indent="-342900">
              <a:buFont typeface="Wingdings" panose="05000000000000000000" pitchFamily="2" charset="2"/>
              <a:buChar char="Ø"/>
            </a:pPr>
            <a:r>
              <a:rPr lang="en-US" sz="2000" b="1" dirty="0" smtClean="0">
                <a:solidFill>
                  <a:schemeClr val="bg1"/>
                </a:solidFill>
                <a:effectLst>
                  <a:outerShdw blurRad="38100" dist="38100" dir="2700000" algn="tl">
                    <a:srgbClr val="000000">
                      <a:alpha val="43137"/>
                    </a:srgbClr>
                  </a:outerShdw>
                </a:effectLst>
              </a:rPr>
              <a:t>Public </a:t>
            </a:r>
            <a:r>
              <a:rPr lang="en-US" sz="2000" b="1" dirty="0" smtClean="0">
                <a:solidFill>
                  <a:schemeClr val="bg1"/>
                </a:solidFill>
                <a:effectLst>
                  <a:outerShdw blurRad="38100" dist="38100" dir="2700000" algn="tl">
                    <a:srgbClr val="000000">
                      <a:alpha val="43137"/>
                    </a:srgbClr>
                  </a:outerShdw>
                </a:effectLst>
              </a:rPr>
              <a:t>Holiday</a:t>
            </a:r>
          </a:p>
          <a:p>
            <a:pPr marL="342900" lvl="0" indent="-342900">
              <a:buFont typeface="Wingdings" panose="05000000000000000000" pitchFamily="2" charset="2"/>
              <a:buChar char="Ø"/>
            </a:pPr>
            <a:endParaRPr lang="en-US" sz="2000" b="1" dirty="0" smtClean="0">
              <a:solidFill>
                <a:schemeClr val="bg1"/>
              </a:solidFill>
              <a:effectLst>
                <a:outerShdw blurRad="38100" dist="38100" dir="2700000" algn="tl">
                  <a:srgbClr val="000000">
                    <a:alpha val="43137"/>
                  </a:srgbClr>
                </a:outerShdw>
              </a:effectLst>
            </a:endParaRPr>
          </a:p>
          <a:p>
            <a:pPr lvl="0">
              <a:buNone/>
            </a:pPr>
            <a:r>
              <a:rPr lang="en-US" dirty="0">
                <a:solidFill>
                  <a:schemeClr val="bg1"/>
                </a:solidFill>
              </a:rPr>
              <a:t> </a:t>
            </a:r>
            <a:r>
              <a:rPr lang="en-US" dirty="0" smtClean="0">
                <a:solidFill>
                  <a:schemeClr val="bg1"/>
                </a:solidFill>
              </a:rPr>
              <a:t>      </a:t>
            </a:r>
            <a:r>
              <a:rPr lang="en-US" dirty="0" smtClean="0">
                <a:solidFill>
                  <a:schemeClr val="bg1"/>
                </a:solidFill>
              </a:rPr>
              <a:t>The </a:t>
            </a:r>
            <a:r>
              <a:rPr lang="en-US" dirty="0">
                <a:solidFill>
                  <a:schemeClr val="bg1"/>
                </a:solidFill>
              </a:rPr>
              <a:t>staff is entitled to public holidays as per the official list issued </a:t>
            </a:r>
            <a:r>
              <a:rPr lang="en-US" dirty="0" smtClean="0">
                <a:solidFill>
                  <a:schemeClr val="bg1"/>
                </a:solidFill>
              </a:rPr>
              <a:t>    </a:t>
            </a:r>
          </a:p>
          <a:p>
            <a:pPr lvl="0">
              <a:buNone/>
            </a:pPr>
            <a:r>
              <a:rPr lang="en-US" dirty="0">
                <a:solidFill>
                  <a:schemeClr val="bg1"/>
                </a:solidFill>
              </a:rPr>
              <a:t> </a:t>
            </a:r>
            <a:r>
              <a:rPr lang="en-US" dirty="0" smtClean="0">
                <a:solidFill>
                  <a:schemeClr val="bg1"/>
                </a:solidFill>
              </a:rPr>
              <a:t>       </a:t>
            </a:r>
            <a:r>
              <a:rPr lang="en-US" dirty="0" smtClean="0">
                <a:solidFill>
                  <a:schemeClr val="bg1"/>
                </a:solidFill>
              </a:rPr>
              <a:t>every </a:t>
            </a:r>
            <a:r>
              <a:rPr lang="en-US" dirty="0">
                <a:solidFill>
                  <a:schemeClr val="bg1"/>
                </a:solidFill>
              </a:rPr>
              <a:t>year by the Government of Pakistan, or by the </a:t>
            </a:r>
            <a:endParaRPr lang="en-US" dirty="0" smtClean="0">
              <a:solidFill>
                <a:schemeClr val="bg1"/>
              </a:solidFill>
            </a:endParaRPr>
          </a:p>
          <a:p>
            <a:pPr lvl="0">
              <a:buNone/>
            </a:pPr>
            <a:r>
              <a:rPr lang="en-US" dirty="0">
                <a:solidFill>
                  <a:schemeClr val="bg1"/>
                </a:solidFill>
              </a:rPr>
              <a:t> </a:t>
            </a:r>
            <a:r>
              <a:rPr lang="en-US" dirty="0" smtClean="0">
                <a:solidFill>
                  <a:schemeClr val="bg1"/>
                </a:solidFill>
              </a:rPr>
              <a:t>       </a:t>
            </a:r>
            <a:r>
              <a:rPr lang="en-US" dirty="0" smtClean="0">
                <a:solidFill>
                  <a:schemeClr val="bg1"/>
                </a:solidFill>
              </a:rPr>
              <a:t>Provincial/district </a:t>
            </a:r>
            <a:r>
              <a:rPr lang="en-US" dirty="0">
                <a:solidFill>
                  <a:schemeClr val="bg1"/>
                </a:solidFill>
              </a:rPr>
              <a:t>Government. No leave application form needs to </a:t>
            </a:r>
            <a:endParaRPr lang="en-US" dirty="0" smtClean="0">
              <a:solidFill>
                <a:schemeClr val="bg1"/>
              </a:solidFill>
            </a:endParaRPr>
          </a:p>
          <a:p>
            <a:pPr lvl="0">
              <a:buNone/>
            </a:pPr>
            <a:r>
              <a:rPr lang="en-US" dirty="0">
                <a:solidFill>
                  <a:schemeClr val="bg1"/>
                </a:solidFill>
              </a:rPr>
              <a:t> </a:t>
            </a:r>
            <a:r>
              <a:rPr lang="en-US" dirty="0" smtClean="0">
                <a:solidFill>
                  <a:schemeClr val="bg1"/>
                </a:solidFill>
              </a:rPr>
              <a:t>       </a:t>
            </a:r>
            <a:r>
              <a:rPr lang="en-US" dirty="0" smtClean="0">
                <a:solidFill>
                  <a:schemeClr val="bg1"/>
                </a:solidFill>
              </a:rPr>
              <a:t>be </a:t>
            </a:r>
            <a:r>
              <a:rPr lang="en-US" dirty="0">
                <a:solidFill>
                  <a:schemeClr val="bg1"/>
                </a:solidFill>
              </a:rPr>
              <a:t>submitted for availing</a:t>
            </a:r>
          </a:p>
          <a:p>
            <a:pPr lvl="0"/>
            <a:endParaRPr lang="en-US" dirty="0">
              <a:solidFill>
                <a:schemeClr val="bg1"/>
              </a:solidFill>
              <a:cs typeface="Calibri" panose="020F0502020204030204" pitchFamily="34" charset="0"/>
            </a:endParaRPr>
          </a:p>
          <a:p>
            <a:pPr lvl="0"/>
            <a:endParaRPr lang="x-none"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94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67382B-E764-4197-B54A-888560EECAAD}"/>
              </a:ext>
            </a:extLst>
          </p:cNvPr>
          <p:cNvSpPr txBox="1"/>
          <p:nvPr/>
        </p:nvSpPr>
        <p:spPr>
          <a:xfrm>
            <a:off x="0" y="6027003"/>
            <a:ext cx="9144000" cy="830997"/>
          </a:xfrm>
          <a:prstGeom prst="rect">
            <a:avLst/>
          </a:prstGeom>
          <a:solidFill>
            <a:srgbClr val="326C4E"/>
          </a:solidFill>
          <a:ln>
            <a:solidFill>
              <a:schemeClr val="tx1"/>
            </a:solidFill>
          </a:ln>
        </p:spPr>
        <p:txBody>
          <a:bodyPr wrap="square" rtlCol="0">
            <a:spAutoFit/>
          </a:bodyPr>
          <a:lstStyle/>
          <a:p>
            <a:pPr algn="ctr"/>
            <a:r>
              <a:rPr lang="en-US" sz="4800" dirty="0">
                <a:ln>
                  <a:solidFill>
                    <a:srgbClr val="348C56"/>
                  </a:solidFill>
                </a:ln>
                <a:latin typeface="Calibri" panose="020F0502020204030204" pitchFamily="34" charset="0"/>
                <a:cs typeface="Calibri" panose="020F0502020204030204" pitchFamily="34" charset="0"/>
              </a:rPr>
              <a:t>           </a:t>
            </a:r>
            <a:endParaRPr lang="x-none" sz="4800" dirty="0">
              <a:ln>
                <a:solidFill>
                  <a:srgbClr val="348C56"/>
                </a:solidFill>
              </a:ln>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966DB3E3-2D61-4B57-9EF8-A3D6922E8258}"/>
              </a:ext>
            </a:extLst>
          </p:cNvPr>
          <p:cNvCxnSpPr>
            <a:cxnSpLocks/>
            <a:stCxn id="8" idx="3"/>
            <a:endCxn id="8" idx="3"/>
          </p:cNvCxnSpPr>
          <p:nvPr/>
        </p:nvCxnSpPr>
        <p:spPr>
          <a:xfrm>
            <a:off x="1524000" y="655320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0"/>
            <a:ext cx="9168848" cy="838200"/>
            <a:chOff x="1" y="-9526"/>
            <a:chExt cx="8086723" cy="800101"/>
          </a:xfrm>
          <a:solidFill>
            <a:srgbClr val="326C4E"/>
          </a:solidFill>
        </p:grpSpPr>
        <p:sp>
          <p:nvSpPr>
            <p:cNvPr id="17" name="Rectangle 4"/>
            <p:cNvSpPr/>
            <p:nvPr/>
          </p:nvSpPr>
          <p:spPr>
            <a:xfrm>
              <a:off x="1" y="-9526"/>
              <a:ext cx="8086723" cy="8001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Conduct of Employees</a:t>
              </a:r>
              <a:endParaRPr lang="en-US" dirty="0">
                <a:ln w="0"/>
                <a:solidFill>
                  <a:schemeClr val="tx1"/>
                </a:solidFill>
                <a:effectLst>
                  <a:outerShdw blurRad="38100" dist="19050" dir="2700000" algn="tl" rotWithShape="0">
                    <a:schemeClr val="dk1">
                      <a:alpha val="40000"/>
                    </a:schemeClr>
                  </a:outerShdw>
                </a:effectLst>
              </a:endParaRPr>
            </a:p>
          </p:txBody>
        </p:sp>
        <p:pic>
          <p:nvPicPr>
            <p:cNvPr id="18" name="Picture 17"/>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65100" y="85725"/>
              <a:ext cx="573868" cy="590550"/>
            </a:xfrm>
            <a:prstGeom prst="rect">
              <a:avLst/>
            </a:prstGeom>
            <a:grpFill/>
          </p:spPr>
        </p:pic>
      </p:grpSp>
      <p:sp>
        <p:nvSpPr>
          <p:cNvPr id="6" name="Rectangle 5"/>
          <p:cNvSpPr/>
          <p:nvPr/>
        </p:nvSpPr>
        <p:spPr>
          <a:xfrm>
            <a:off x="803216" y="1227872"/>
            <a:ext cx="7239348" cy="3477875"/>
          </a:xfrm>
          <a:prstGeom prst="rect">
            <a:avLst/>
          </a:prstGeom>
        </p:spPr>
        <p:txBody>
          <a:bodyPr wrap="square">
            <a:spAutoFit/>
          </a:bodyPr>
          <a:lstStyle/>
          <a:p>
            <a:pPr marL="342900" lvl="0" indent="-342900">
              <a:buFont typeface="Wingdings" panose="05000000000000000000" pitchFamily="2" charset="2"/>
              <a:buChar char="Ø"/>
            </a:pPr>
            <a:r>
              <a:rPr lang="en-US" sz="2000" b="1" dirty="0">
                <a:solidFill>
                  <a:schemeClr val="bg1"/>
                </a:solidFill>
              </a:rPr>
              <a:t>Kinship &amp; Conflict of Interest Policy</a:t>
            </a:r>
          </a:p>
          <a:p>
            <a:pPr marL="342900" lvl="0" indent="-342900">
              <a:buFont typeface="Wingdings" panose="05000000000000000000" pitchFamily="2" charset="2"/>
              <a:buChar char="Ø"/>
            </a:pPr>
            <a:endParaRPr lang="en-US" sz="2000" b="1" dirty="0">
              <a:solidFill>
                <a:schemeClr val="bg1"/>
              </a:solidFill>
            </a:endParaRPr>
          </a:p>
          <a:p>
            <a:pPr marL="285750" lvl="0" indent="-285750">
              <a:buFont typeface="Arial" panose="020B0604020202020204" pitchFamily="34" charset="0"/>
              <a:buChar char="•"/>
            </a:pPr>
            <a:r>
              <a:rPr lang="en-US" dirty="0">
                <a:solidFill>
                  <a:schemeClr val="bg1"/>
                </a:solidFill>
              </a:rPr>
              <a:t> Staff cannot be hired for a position where they are supervised by any blood relative (brothers, sisters, children, parents, uncle, aunt, nephew, niece, cousin, spouse etc.).</a:t>
            </a:r>
          </a:p>
          <a:p>
            <a:pPr marL="285750" lvl="0" indent="-285750">
              <a:buFont typeface="Arial" panose="020B0604020202020204" pitchFamily="34" charset="0"/>
              <a:buChar char="•"/>
            </a:pPr>
            <a:r>
              <a:rPr lang="en-US" dirty="0">
                <a:solidFill>
                  <a:schemeClr val="bg1"/>
                </a:solidFill>
              </a:rPr>
              <a:t> Hiring of blood relatives of WHO and CTC staff are to be approved in advance by WHO Federal office. Generally, such approvals are not granted except if there is any genuine compelling reason to do so or a valid ground.</a:t>
            </a:r>
          </a:p>
          <a:p>
            <a:pPr marL="285750" lvl="0" indent="-285750">
              <a:buFont typeface="Arial" panose="020B0604020202020204" pitchFamily="34" charset="0"/>
              <a:buChar char="•"/>
            </a:pPr>
            <a:r>
              <a:rPr lang="en-US" dirty="0">
                <a:solidFill>
                  <a:schemeClr val="bg1"/>
                </a:solidFill>
              </a:rPr>
              <a:t>Each worker is required to fill and sign a kinship and conflict of</a:t>
            </a:r>
          </a:p>
          <a:p>
            <a:r>
              <a:rPr lang="en-US" dirty="0">
                <a:solidFill>
                  <a:schemeClr val="bg1"/>
                </a:solidFill>
              </a:rPr>
              <a:t>     interest form.</a:t>
            </a:r>
          </a:p>
          <a:p>
            <a:pPr lvl="0"/>
            <a:endParaRPr lang="en-US" dirty="0">
              <a:solidFill>
                <a:prstClr val="black">
                  <a:lumMod val="75000"/>
                  <a:lumOff val="25000"/>
                </a:prstClr>
              </a:solidFill>
            </a:endParaRPr>
          </a:p>
        </p:txBody>
      </p:sp>
      <p:sp>
        <p:nvSpPr>
          <p:cNvPr id="2" name="Date Placeholder 1"/>
          <p:cNvSpPr>
            <a:spLocks noGrp="1"/>
          </p:cNvSpPr>
          <p:nvPr>
            <p:ph type="dt" sz="half" idx="10"/>
          </p:nvPr>
        </p:nvSpPr>
        <p:spPr/>
        <p:txBody>
          <a:bodyPr/>
          <a:lstStyle/>
          <a:p>
            <a:fld id="{298690EB-0698-4640-80BA-DDB925F545AE}" type="datetime5">
              <a:rPr lang="en-US" smtClean="0"/>
              <a:t>31-Jul-24</a:t>
            </a:fld>
            <a:endParaRPr lang="en-US" dirty="0"/>
          </a:p>
        </p:txBody>
      </p:sp>
      <p:sp>
        <p:nvSpPr>
          <p:cNvPr id="3" name="Footer Placeholder 2"/>
          <p:cNvSpPr>
            <a:spLocks noGrp="1"/>
          </p:cNvSpPr>
          <p:nvPr>
            <p:ph type="ftr" sz="quarter" idx="11"/>
          </p:nvPr>
        </p:nvSpPr>
        <p:spPr/>
        <p:txBody>
          <a:bodyPr/>
          <a:lstStyle/>
          <a:p>
            <a:r>
              <a:rPr lang="en-US" smtClean="0"/>
              <a:t>CBV/PTPP SOPs</a:t>
            </a:r>
            <a:endParaRPr lang="en-US" dirty="0"/>
          </a:p>
        </p:txBody>
      </p:sp>
      <p:sp>
        <p:nvSpPr>
          <p:cNvPr id="5" name="Slide Number Placeholder 4"/>
          <p:cNvSpPr>
            <a:spLocks noGrp="1"/>
          </p:cNvSpPr>
          <p:nvPr>
            <p:ph type="sldNum" sz="quarter" idx="12"/>
          </p:nvPr>
        </p:nvSpPr>
        <p:spPr/>
        <p:txBody>
          <a:bodyPr/>
          <a:lstStyle/>
          <a:p>
            <a:fld id="{325E4391-81AB-40BF-AE34-F4C206CDF260}" type="slidenum">
              <a:rPr lang="en-US" smtClean="0"/>
              <a:t>9</a:t>
            </a:fld>
            <a:endParaRPr lang="en-US" dirty="0"/>
          </a:p>
        </p:txBody>
      </p:sp>
    </p:spTree>
    <p:extLst>
      <p:ext uri="{BB962C8B-B14F-4D97-AF65-F5344CB8AC3E}">
        <p14:creationId xmlns:p14="http://schemas.microsoft.com/office/powerpoint/2010/main" val="459777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txDef>
      <a:spPr>
        <a:solidFill>
          <a:srgbClr val="326C4E"/>
        </a:solidFill>
        <a:ln>
          <a:solidFill>
            <a:schemeClr val="tx1"/>
          </a:solidFill>
        </a:ln>
      </a:spPr>
      <a:bodyPr wrap="square" rtlCol="0">
        <a:spAutoFit/>
      </a:bodyPr>
      <a:lstStyle>
        <a:defPPr algn="ctr">
          <a:defRPr sz="4800" dirty="0">
            <a:latin typeface="Calibri" panose="020F0502020204030204" pitchFamily="34" charset="0"/>
            <a:cs typeface="Calibri" panose="020F0502020204030204" pitchFamily="34" charset="0"/>
          </a:defRPr>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10636</TotalTime>
  <Words>2308</Words>
  <Application>Microsoft Office PowerPoint</Application>
  <PresentationFormat>On-screen Show (4:3)</PresentationFormat>
  <Paragraphs>398</Paragraphs>
  <Slides>22</Slides>
  <Notes>17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22</vt:i4>
      </vt:variant>
    </vt:vector>
  </HeadingPairs>
  <TitlesOfParts>
    <vt:vector size="33" baseType="lpstr">
      <vt:lpstr>Arial</vt:lpstr>
      <vt:lpstr>Book Antiqua</vt:lpstr>
      <vt:lpstr>Calibri</vt:lpstr>
      <vt:lpstr>Calibri Light</vt:lpstr>
      <vt:lpstr>Lucida Sans</vt:lpstr>
      <vt:lpstr>Times New Roman</vt:lpstr>
      <vt:lpstr>Wingdings</vt:lpstr>
      <vt:lpstr>Wingdings 2</vt:lpstr>
      <vt:lpstr>Wingdings 3</vt:lpstr>
      <vt:lpstr>Apex</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MUSSADIQ, Mr Malik</dc:creator>
  <cp:lastModifiedBy>Moorche</cp:lastModifiedBy>
  <cp:revision>388</cp:revision>
  <cp:lastPrinted>2023-10-06T07:48:47Z</cp:lastPrinted>
  <dcterms:created xsi:type="dcterms:W3CDTF">2015-04-29T11:28:45Z</dcterms:created>
  <dcterms:modified xsi:type="dcterms:W3CDTF">2024-07-31T02:23:36Z</dcterms:modified>
</cp:coreProperties>
</file>