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Calibri" pitchFamily="34" charset="0"/>
      <p:regular r:id="rId3"/>
      <p:bold r:id="rId4"/>
      <p:italic r:id="rId5"/>
      <p:boldItalic r:id="rId6"/>
    </p:embeddedFont>
    <p:embeddedFont>
      <p:font typeface="Lato" charset="0"/>
      <p:regular r:id="rId7"/>
    </p:embeddedFont>
    <p:embeddedFont>
      <p:font typeface="Lato Bold" charset="0"/>
      <p:regular r:id="rId8"/>
    </p:embeddedFont>
    <p:embeddedFont>
      <p:font typeface="Lato Bold Bold"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3" autoAdjust="0"/>
    <p:restoredTop sz="94624" autoAdjust="0"/>
  </p:normalViewPr>
  <p:slideViewPr>
    <p:cSldViewPr>
      <p:cViewPr>
        <p:scale>
          <a:sx n="96" d="100"/>
          <a:sy n="96" d="100"/>
        </p:scale>
        <p:origin x="-1080" y="3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viewProps" Target="viewProps.xml"/><Relationship Id="rId5" Type="http://schemas.openxmlformats.org/officeDocument/2006/relationships/font" Target="fonts/font3.fntdata"/><Relationship Id="rId10" Type="http://schemas.openxmlformats.org/officeDocument/2006/relationships/presProps" Target="presProps.xml"/><Relationship Id="rId4" Type="http://schemas.openxmlformats.org/officeDocument/2006/relationships/font" Target="fonts/font2.fntdata"/><Relationship Id="rId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2622547" cy="10692000"/>
            <a:chOff x="0" y="0"/>
            <a:chExt cx="939862" cy="3831771"/>
          </a:xfrm>
        </p:grpSpPr>
        <p:sp>
          <p:nvSpPr>
            <p:cNvPr id="3" name="Freeform 3"/>
            <p:cNvSpPr/>
            <p:nvPr/>
          </p:nvSpPr>
          <p:spPr>
            <a:xfrm>
              <a:off x="0" y="0"/>
              <a:ext cx="939862" cy="3831772"/>
            </a:xfrm>
            <a:custGeom>
              <a:avLst/>
              <a:gdLst/>
              <a:ahLst/>
              <a:cxnLst/>
              <a:rect l="l" t="t" r="r" b="b"/>
              <a:pathLst>
                <a:path w="939862" h="3831772">
                  <a:moveTo>
                    <a:pt x="0" y="0"/>
                  </a:moveTo>
                  <a:lnTo>
                    <a:pt x="939862" y="0"/>
                  </a:lnTo>
                  <a:lnTo>
                    <a:pt x="939862" y="3831772"/>
                  </a:lnTo>
                  <a:lnTo>
                    <a:pt x="0" y="3831772"/>
                  </a:lnTo>
                  <a:close/>
                </a:path>
              </a:pathLst>
            </a:custGeom>
            <a:solidFill>
              <a:srgbClr val="323B4C"/>
            </a:solidFill>
          </p:spPr>
        </p:sp>
        <p:sp>
          <p:nvSpPr>
            <p:cNvPr id="4" name="TextBox 4"/>
            <p:cNvSpPr txBox="1"/>
            <p:nvPr/>
          </p:nvSpPr>
          <p:spPr>
            <a:xfrm>
              <a:off x="0" y="-19050"/>
              <a:ext cx="812800" cy="831850"/>
            </a:xfrm>
            <a:prstGeom prst="rect">
              <a:avLst/>
            </a:prstGeom>
          </p:spPr>
          <p:txBody>
            <a:bodyPr lIns="50800" tIns="50800" rIns="50800" bIns="50800" rtlCol="0" anchor="ctr"/>
            <a:lstStyle/>
            <a:p>
              <a:pPr algn="ctr">
                <a:lnSpc>
                  <a:spcPts val="1540"/>
                </a:lnSpc>
              </a:pPr>
              <a:endParaRPr/>
            </a:p>
          </p:txBody>
        </p:sp>
      </p:grpSp>
      <p:grpSp>
        <p:nvGrpSpPr>
          <p:cNvPr id="5" name="Group 5"/>
          <p:cNvGrpSpPr/>
          <p:nvPr/>
        </p:nvGrpSpPr>
        <p:grpSpPr>
          <a:xfrm>
            <a:off x="283854" y="2283574"/>
            <a:ext cx="2338693" cy="1960294"/>
            <a:chOff x="0" y="0"/>
            <a:chExt cx="3118257" cy="2613726"/>
          </a:xfrm>
        </p:grpSpPr>
        <p:sp>
          <p:nvSpPr>
            <p:cNvPr id="6" name="AutoShape 6"/>
            <p:cNvSpPr/>
            <p:nvPr/>
          </p:nvSpPr>
          <p:spPr>
            <a:xfrm>
              <a:off x="0" y="409523"/>
              <a:ext cx="3118257" cy="0"/>
            </a:xfrm>
            <a:prstGeom prst="line">
              <a:avLst/>
            </a:prstGeom>
            <a:ln w="12700" cap="flat">
              <a:solidFill>
                <a:srgbClr val="FFFFFF"/>
              </a:solidFill>
              <a:prstDash val="solid"/>
              <a:headEnd type="none" w="sm" len="sm"/>
              <a:tailEnd type="none" w="sm" len="sm"/>
            </a:ln>
          </p:spPr>
        </p:sp>
        <p:sp>
          <p:nvSpPr>
            <p:cNvPr id="7" name="TextBox 7"/>
            <p:cNvSpPr txBox="1"/>
            <p:nvPr/>
          </p:nvSpPr>
          <p:spPr>
            <a:xfrm>
              <a:off x="0" y="-28575"/>
              <a:ext cx="2408581" cy="364698"/>
            </a:xfrm>
            <a:prstGeom prst="rect">
              <a:avLst/>
            </a:prstGeom>
          </p:spPr>
          <p:txBody>
            <a:bodyPr lIns="0" tIns="0" rIns="0" bIns="0" rtlCol="0" anchor="t">
              <a:spAutoFit/>
            </a:bodyPr>
            <a:lstStyle/>
            <a:p>
              <a:pPr>
                <a:lnSpc>
                  <a:spcPts val="2380"/>
                </a:lnSpc>
              </a:pPr>
              <a:r>
                <a:rPr lang="en-US" sz="1700">
                  <a:solidFill>
                    <a:srgbClr val="FFFFFF"/>
                  </a:solidFill>
                  <a:latin typeface="Garet Bold"/>
                </a:rPr>
                <a:t>Contact</a:t>
              </a:r>
            </a:p>
          </p:txBody>
        </p:sp>
        <p:sp>
          <p:nvSpPr>
            <p:cNvPr id="8" name="TextBox 8"/>
            <p:cNvSpPr txBox="1"/>
            <p:nvPr/>
          </p:nvSpPr>
          <p:spPr>
            <a:xfrm>
              <a:off x="0" y="847392"/>
              <a:ext cx="1149487" cy="205676"/>
            </a:xfrm>
            <a:prstGeom prst="rect">
              <a:avLst/>
            </a:prstGeom>
          </p:spPr>
          <p:txBody>
            <a:bodyPr lIns="0" tIns="0" rIns="0" bIns="0" rtlCol="0" anchor="t">
              <a:spAutoFit/>
            </a:bodyPr>
            <a:lstStyle/>
            <a:p>
              <a:pPr>
                <a:lnSpc>
                  <a:spcPts val="1360"/>
                </a:lnSpc>
              </a:pPr>
              <a:r>
                <a:rPr lang="en-US" sz="800">
                  <a:solidFill>
                    <a:srgbClr val="FFFFFF"/>
                  </a:solidFill>
                  <a:latin typeface="Lato"/>
                </a:rPr>
                <a:t>+923133616436</a:t>
              </a:r>
            </a:p>
          </p:txBody>
        </p:sp>
        <p:sp>
          <p:nvSpPr>
            <p:cNvPr id="9" name="TextBox 9"/>
            <p:cNvSpPr txBox="1"/>
            <p:nvPr/>
          </p:nvSpPr>
          <p:spPr>
            <a:xfrm>
              <a:off x="0" y="622785"/>
              <a:ext cx="853331" cy="251881"/>
            </a:xfrm>
            <a:prstGeom prst="rect">
              <a:avLst/>
            </a:prstGeom>
          </p:spPr>
          <p:txBody>
            <a:bodyPr lIns="0" tIns="0" rIns="0" bIns="0" rtlCol="0" anchor="t">
              <a:spAutoFit/>
            </a:bodyPr>
            <a:lstStyle/>
            <a:p>
              <a:pPr>
                <a:lnSpc>
                  <a:spcPts val="1700"/>
                </a:lnSpc>
              </a:pPr>
              <a:r>
                <a:rPr lang="en-US" sz="1000">
                  <a:solidFill>
                    <a:srgbClr val="FFFFFF"/>
                  </a:solidFill>
                  <a:latin typeface="Garet Bold"/>
                </a:rPr>
                <a:t>Phone</a:t>
              </a:r>
            </a:p>
          </p:txBody>
        </p:sp>
        <p:sp>
          <p:nvSpPr>
            <p:cNvPr id="10" name="TextBox 10"/>
            <p:cNvSpPr txBox="1"/>
            <p:nvPr/>
          </p:nvSpPr>
          <p:spPr>
            <a:xfrm>
              <a:off x="0" y="1502944"/>
              <a:ext cx="1999688" cy="205676"/>
            </a:xfrm>
            <a:prstGeom prst="rect">
              <a:avLst/>
            </a:prstGeom>
          </p:spPr>
          <p:txBody>
            <a:bodyPr lIns="0" tIns="0" rIns="0" bIns="0" rtlCol="0" anchor="t">
              <a:spAutoFit/>
            </a:bodyPr>
            <a:lstStyle/>
            <a:p>
              <a:pPr>
                <a:lnSpc>
                  <a:spcPts val="1360"/>
                </a:lnSpc>
              </a:pPr>
              <a:r>
                <a:rPr lang="en-US" sz="800">
                  <a:solidFill>
                    <a:srgbClr val="FFFFFF"/>
                  </a:solidFill>
                  <a:latin typeface="Lato"/>
                </a:rPr>
                <a:t>Shaikhzuhaib396@gmail.com</a:t>
              </a:r>
            </a:p>
          </p:txBody>
        </p:sp>
        <p:sp>
          <p:nvSpPr>
            <p:cNvPr id="11" name="TextBox 11"/>
            <p:cNvSpPr txBox="1"/>
            <p:nvPr/>
          </p:nvSpPr>
          <p:spPr>
            <a:xfrm>
              <a:off x="0" y="1298688"/>
              <a:ext cx="1454897" cy="251881"/>
            </a:xfrm>
            <a:prstGeom prst="rect">
              <a:avLst/>
            </a:prstGeom>
          </p:spPr>
          <p:txBody>
            <a:bodyPr lIns="0" tIns="0" rIns="0" bIns="0" rtlCol="0" anchor="t">
              <a:spAutoFit/>
            </a:bodyPr>
            <a:lstStyle/>
            <a:p>
              <a:pPr>
                <a:lnSpc>
                  <a:spcPts val="1700"/>
                </a:lnSpc>
              </a:pPr>
              <a:r>
                <a:rPr lang="en-US" sz="1000">
                  <a:solidFill>
                    <a:srgbClr val="FFFFFF"/>
                  </a:solidFill>
                  <a:latin typeface="Garet Bold"/>
                </a:rPr>
                <a:t>Email</a:t>
              </a:r>
            </a:p>
          </p:txBody>
        </p:sp>
        <p:sp>
          <p:nvSpPr>
            <p:cNvPr id="12" name="TextBox 12"/>
            <p:cNvSpPr txBox="1"/>
            <p:nvPr/>
          </p:nvSpPr>
          <p:spPr>
            <a:xfrm>
              <a:off x="0" y="2182263"/>
              <a:ext cx="2934946" cy="431463"/>
            </a:xfrm>
            <a:prstGeom prst="rect">
              <a:avLst/>
            </a:prstGeom>
          </p:spPr>
          <p:txBody>
            <a:bodyPr lIns="0" tIns="0" rIns="0" bIns="0" rtlCol="0" anchor="t">
              <a:spAutoFit/>
            </a:bodyPr>
            <a:lstStyle/>
            <a:p>
              <a:pPr>
                <a:lnSpc>
                  <a:spcPts val="1360"/>
                </a:lnSpc>
              </a:pPr>
              <a:r>
                <a:rPr lang="en-US" sz="800">
                  <a:solidFill>
                    <a:srgbClr val="FFFFFF"/>
                  </a:solidFill>
                  <a:latin typeface="Lato"/>
                </a:rPr>
                <a:t>SARHARI TOWN WARD # 6 SHAIKH MUHLA NEAR NAWABSHAH ROAD </a:t>
              </a:r>
            </a:p>
          </p:txBody>
        </p:sp>
        <p:sp>
          <p:nvSpPr>
            <p:cNvPr id="13" name="TextBox 13"/>
            <p:cNvSpPr txBox="1"/>
            <p:nvPr/>
          </p:nvSpPr>
          <p:spPr>
            <a:xfrm>
              <a:off x="0" y="1954239"/>
              <a:ext cx="1121480" cy="251881"/>
            </a:xfrm>
            <a:prstGeom prst="rect">
              <a:avLst/>
            </a:prstGeom>
          </p:spPr>
          <p:txBody>
            <a:bodyPr lIns="0" tIns="0" rIns="0" bIns="0" rtlCol="0" anchor="t">
              <a:spAutoFit/>
            </a:bodyPr>
            <a:lstStyle/>
            <a:p>
              <a:pPr>
                <a:lnSpc>
                  <a:spcPts val="1700"/>
                </a:lnSpc>
              </a:pPr>
              <a:r>
                <a:rPr lang="en-US" sz="1000">
                  <a:solidFill>
                    <a:srgbClr val="FFFFFF"/>
                  </a:solidFill>
                  <a:latin typeface="Garet Bold"/>
                </a:rPr>
                <a:t>Address</a:t>
              </a:r>
            </a:p>
          </p:txBody>
        </p:sp>
      </p:grpSp>
      <p:sp>
        <p:nvSpPr>
          <p:cNvPr id="14" name="AutoShape 14"/>
          <p:cNvSpPr/>
          <p:nvPr/>
        </p:nvSpPr>
        <p:spPr>
          <a:xfrm rot="5400000">
            <a:off x="483716" y="5898034"/>
            <a:ext cx="4912668" cy="0"/>
          </a:xfrm>
          <a:prstGeom prst="line">
            <a:avLst/>
          </a:prstGeom>
          <a:ln w="9525" cap="flat">
            <a:solidFill>
              <a:srgbClr val="323B4C"/>
            </a:solidFill>
            <a:prstDash val="solid"/>
            <a:headEnd type="none" w="sm" len="sm"/>
            <a:tailEnd type="none" w="sm" len="sm"/>
          </a:ln>
        </p:spPr>
      </p:sp>
      <p:grpSp>
        <p:nvGrpSpPr>
          <p:cNvPr id="15" name="Group 15"/>
          <p:cNvGrpSpPr/>
          <p:nvPr/>
        </p:nvGrpSpPr>
        <p:grpSpPr>
          <a:xfrm>
            <a:off x="2880531" y="2257922"/>
            <a:ext cx="4421485" cy="6752331"/>
            <a:chOff x="0" y="-28575"/>
            <a:chExt cx="5895313" cy="8416914"/>
          </a:xfrm>
        </p:grpSpPr>
        <p:sp>
          <p:nvSpPr>
            <p:cNvPr id="16" name="AutoShape 16"/>
            <p:cNvSpPr/>
            <p:nvPr/>
          </p:nvSpPr>
          <p:spPr>
            <a:xfrm>
              <a:off x="0" y="409523"/>
              <a:ext cx="5895313" cy="0"/>
            </a:xfrm>
            <a:prstGeom prst="line">
              <a:avLst/>
            </a:prstGeom>
            <a:ln w="12700" cap="flat">
              <a:solidFill>
                <a:srgbClr val="323B4C"/>
              </a:solidFill>
              <a:prstDash val="solid"/>
              <a:headEnd type="none" w="sm" len="sm"/>
              <a:tailEnd type="none" w="sm" len="sm"/>
            </a:ln>
          </p:spPr>
        </p:sp>
        <p:sp>
          <p:nvSpPr>
            <p:cNvPr id="17" name="TextBox 17"/>
            <p:cNvSpPr txBox="1"/>
            <p:nvPr/>
          </p:nvSpPr>
          <p:spPr>
            <a:xfrm>
              <a:off x="0" y="-28575"/>
              <a:ext cx="2177833" cy="364698"/>
            </a:xfrm>
            <a:prstGeom prst="rect">
              <a:avLst/>
            </a:prstGeom>
          </p:spPr>
          <p:txBody>
            <a:bodyPr lIns="0" tIns="0" rIns="0" bIns="0" rtlCol="0" anchor="t">
              <a:spAutoFit/>
            </a:bodyPr>
            <a:lstStyle/>
            <a:p>
              <a:pPr>
                <a:lnSpc>
                  <a:spcPts val="2380"/>
                </a:lnSpc>
              </a:pPr>
              <a:r>
                <a:rPr lang="en-US" sz="1700">
                  <a:solidFill>
                    <a:srgbClr val="323B4C"/>
                  </a:solidFill>
                  <a:latin typeface="Garet Bold"/>
                </a:rPr>
                <a:t>Experience</a:t>
              </a:r>
            </a:p>
          </p:txBody>
        </p:sp>
        <p:sp>
          <p:nvSpPr>
            <p:cNvPr id="18" name="TextBox 18"/>
            <p:cNvSpPr txBox="1"/>
            <p:nvPr/>
          </p:nvSpPr>
          <p:spPr>
            <a:xfrm>
              <a:off x="307365" y="1654597"/>
              <a:ext cx="5587948" cy="810262"/>
            </a:xfrm>
            <a:prstGeom prst="rect">
              <a:avLst/>
            </a:prstGeom>
          </p:spPr>
          <p:txBody>
            <a:bodyPr lIns="0" tIns="0" rIns="0" bIns="0" rtlCol="0" anchor="t">
              <a:spAutoFit/>
            </a:bodyPr>
            <a:lstStyle/>
            <a:p>
              <a:pPr algn="just">
                <a:lnSpc>
                  <a:spcPts val="1200"/>
                </a:lnSpc>
              </a:pPr>
              <a:r>
                <a:rPr lang="en-US" sz="800" spc="16">
                  <a:solidFill>
                    <a:srgbClr val="737373"/>
                  </a:solidFill>
                  <a:latin typeface="Lato"/>
                </a:rPr>
                <a:t>The invigilation of school and public examinations. The proper conduct of examination sessions in the presence of the candidates, maintaining security of the assessment process. Being vigilant and supervising candidates at all times to prevent cheating and distractions.</a:t>
              </a:r>
            </a:p>
          </p:txBody>
        </p:sp>
        <p:sp>
          <p:nvSpPr>
            <p:cNvPr id="19" name="TextBox 19"/>
            <p:cNvSpPr txBox="1"/>
            <p:nvPr/>
          </p:nvSpPr>
          <p:spPr>
            <a:xfrm>
              <a:off x="307365" y="726460"/>
              <a:ext cx="5587948" cy="267335"/>
            </a:xfrm>
            <a:prstGeom prst="rect">
              <a:avLst/>
            </a:prstGeom>
          </p:spPr>
          <p:txBody>
            <a:bodyPr lIns="0" tIns="0" rIns="0" bIns="0" rtlCol="0" anchor="t">
              <a:spAutoFit/>
            </a:bodyPr>
            <a:lstStyle/>
            <a:p>
              <a:pPr algn="l">
                <a:lnSpc>
                  <a:spcPts val="1679"/>
                </a:lnSpc>
              </a:pPr>
              <a:r>
                <a:rPr lang="en-US" sz="1200" spc="-3">
                  <a:solidFill>
                    <a:srgbClr val="737373"/>
                  </a:solidFill>
                  <a:latin typeface="Lato Bold"/>
                </a:rPr>
                <a:t>Invigilation Officer</a:t>
              </a:r>
            </a:p>
          </p:txBody>
        </p:sp>
        <p:sp>
          <p:nvSpPr>
            <p:cNvPr id="20" name="TextBox 20"/>
            <p:cNvSpPr txBox="1"/>
            <p:nvPr/>
          </p:nvSpPr>
          <p:spPr>
            <a:xfrm>
              <a:off x="307365" y="1336652"/>
              <a:ext cx="5587948" cy="307776"/>
            </a:xfrm>
            <a:prstGeom prst="rect">
              <a:avLst/>
            </a:prstGeom>
          </p:spPr>
          <p:txBody>
            <a:bodyPr lIns="0" tIns="0" rIns="0" bIns="0" rtlCol="0" anchor="t">
              <a:spAutoFit/>
            </a:bodyPr>
            <a:lstStyle/>
            <a:p>
              <a:pPr algn="just">
                <a:lnSpc>
                  <a:spcPts val="1756"/>
                </a:lnSpc>
              </a:pPr>
              <a:r>
                <a:rPr lang="en-US" sz="999" spc="46" dirty="0" smtClean="0">
                  <a:solidFill>
                    <a:srgbClr val="737373"/>
                  </a:solidFill>
                  <a:latin typeface="Lato Bold"/>
                </a:rPr>
                <a:t>28-Feb-2021 – 23 Mar 2024 </a:t>
              </a:r>
              <a:endParaRPr lang="en-US" sz="999" spc="46" dirty="0">
                <a:solidFill>
                  <a:srgbClr val="737373"/>
                </a:solidFill>
                <a:latin typeface="Lato Bold"/>
              </a:endParaRPr>
            </a:p>
          </p:txBody>
        </p:sp>
        <p:sp>
          <p:nvSpPr>
            <p:cNvPr id="21" name="TextBox 21"/>
            <p:cNvSpPr txBox="1"/>
            <p:nvPr/>
          </p:nvSpPr>
          <p:spPr>
            <a:xfrm>
              <a:off x="307365" y="1037758"/>
              <a:ext cx="5587948" cy="254932"/>
            </a:xfrm>
            <a:prstGeom prst="rect">
              <a:avLst/>
            </a:prstGeom>
          </p:spPr>
          <p:txBody>
            <a:bodyPr lIns="0" tIns="0" rIns="0" bIns="0" rtlCol="0" anchor="t">
              <a:spAutoFit/>
            </a:bodyPr>
            <a:lstStyle/>
            <a:p>
              <a:pPr algn="just">
                <a:lnSpc>
                  <a:spcPts val="1756"/>
                </a:lnSpc>
              </a:pPr>
              <a:r>
                <a:rPr lang="en-US" sz="999" spc="46">
                  <a:solidFill>
                    <a:srgbClr val="737373"/>
                  </a:solidFill>
                  <a:latin typeface="Lato"/>
                </a:rPr>
                <a:t>IBA SUKKUR SINDH EDUCATION FOUNDATION</a:t>
              </a:r>
            </a:p>
          </p:txBody>
        </p:sp>
        <p:sp>
          <p:nvSpPr>
            <p:cNvPr id="22" name="TextBox 22"/>
            <p:cNvSpPr txBox="1"/>
            <p:nvPr/>
          </p:nvSpPr>
          <p:spPr>
            <a:xfrm>
              <a:off x="307365" y="3600246"/>
              <a:ext cx="5587948" cy="1419863"/>
            </a:xfrm>
            <a:prstGeom prst="rect">
              <a:avLst/>
            </a:prstGeom>
          </p:spPr>
          <p:txBody>
            <a:bodyPr lIns="0" tIns="0" rIns="0" bIns="0" rtlCol="0" anchor="t">
              <a:spAutoFit/>
            </a:bodyPr>
            <a:lstStyle/>
            <a:p>
              <a:pPr marL="172720" lvl="1" indent="-86360">
                <a:lnSpc>
                  <a:spcPts val="1200"/>
                </a:lnSpc>
                <a:buFont typeface="Arial"/>
                <a:buChar char="•"/>
              </a:pPr>
              <a:r>
                <a:rPr lang="en-US" sz="800" spc="16">
                  <a:solidFill>
                    <a:srgbClr val="737373"/>
                  </a:solidFill>
                  <a:latin typeface="Lato"/>
                </a:rPr>
                <a:t>Overseeing clerical tasks, such as sorting and sending mail.</a:t>
              </a:r>
            </a:p>
            <a:p>
              <a:pPr marL="172720" lvl="1" indent="-86360">
                <a:lnSpc>
                  <a:spcPts val="1200"/>
                </a:lnSpc>
                <a:buFont typeface="Arial"/>
                <a:buChar char="•"/>
              </a:pPr>
              <a:r>
                <a:rPr lang="en-US" sz="800" spc="16">
                  <a:solidFill>
                    <a:srgbClr val="737373"/>
                  </a:solidFill>
                  <a:latin typeface="Lato"/>
                </a:rPr>
                <a:t>Keeping an inventory of office supplies and ordering new materials as needed.</a:t>
              </a:r>
            </a:p>
            <a:p>
              <a:pPr marL="172720" lvl="1" indent="-86360">
                <a:lnSpc>
                  <a:spcPts val="1200"/>
                </a:lnSpc>
                <a:buFont typeface="Arial"/>
                <a:buChar char="•"/>
              </a:pPr>
              <a:r>
                <a:rPr lang="en-US" sz="800" spc="16">
                  <a:solidFill>
                    <a:srgbClr val="737373"/>
                  </a:solidFill>
                  <a:latin typeface="Lato"/>
                </a:rPr>
                <a:t>Maintaining files.</a:t>
              </a:r>
            </a:p>
            <a:p>
              <a:pPr marL="172720" lvl="1" indent="-86360">
                <a:lnSpc>
                  <a:spcPts val="1200"/>
                </a:lnSpc>
                <a:buFont typeface="Arial"/>
                <a:buChar char="•"/>
              </a:pPr>
              <a:r>
                <a:rPr lang="en-US" sz="800" spc="16">
                  <a:solidFill>
                    <a:srgbClr val="737373"/>
                  </a:solidFill>
                  <a:latin typeface="Lato"/>
                </a:rPr>
                <a:t>Welcoming visitors to your office.</a:t>
              </a:r>
            </a:p>
            <a:p>
              <a:pPr marL="172720" lvl="1" indent="-86360">
                <a:lnSpc>
                  <a:spcPts val="1200"/>
                </a:lnSpc>
                <a:buFont typeface="Arial"/>
                <a:buChar char="•"/>
              </a:pPr>
              <a:r>
                <a:rPr lang="en-US" sz="800" spc="16">
                  <a:solidFill>
                    <a:srgbClr val="737373"/>
                  </a:solidFill>
                  <a:latin typeface="Lato"/>
                </a:rPr>
                <a:t>Answering phone calls.</a:t>
              </a:r>
            </a:p>
            <a:p>
              <a:pPr marL="172720" lvl="1" indent="-86360">
                <a:lnSpc>
                  <a:spcPts val="1200"/>
                </a:lnSpc>
                <a:buFont typeface="Arial"/>
                <a:buChar char="•"/>
              </a:pPr>
              <a:r>
                <a:rPr lang="en-US" sz="800" spc="16">
                  <a:solidFill>
                    <a:srgbClr val="737373"/>
                  </a:solidFill>
                  <a:latin typeface="Lato"/>
                </a:rPr>
                <a:t>Taking and delivering messages.</a:t>
              </a:r>
            </a:p>
            <a:p>
              <a:pPr marL="172720" lvl="1" indent="-86360">
                <a:lnSpc>
                  <a:spcPts val="1200"/>
                </a:lnSpc>
                <a:buFont typeface="Arial"/>
                <a:buChar char="•"/>
              </a:pPr>
              <a:r>
                <a:rPr lang="en-US" sz="800" spc="16">
                  <a:solidFill>
                    <a:srgbClr val="737373"/>
                  </a:solidFill>
                  <a:latin typeface="Lato"/>
                </a:rPr>
                <a:t>Ensuring the office runs smoothly.</a:t>
              </a:r>
            </a:p>
          </p:txBody>
        </p:sp>
        <p:sp>
          <p:nvSpPr>
            <p:cNvPr id="23" name="TextBox 23"/>
            <p:cNvSpPr txBox="1"/>
            <p:nvPr/>
          </p:nvSpPr>
          <p:spPr>
            <a:xfrm>
              <a:off x="307365" y="2672109"/>
              <a:ext cx="5587948" cy="267335"/>
            </a:xfrm>
            <a:prstGeom prst="rect">
              <a:avLst/>
            </a:prstGeom>
          </p:spPr>
          <p:txBody>
            <a:bodyPr lIns="0" tIns="0" rIns="0" bIns="0" rtlCol="0" anchor="t">
              <a:spAutoFit/>
            </a:bodyPr>
            <a:lstStyle/>
            <a:p>
              <a:pPr algn="l">
                <a:lnSpc>
                  <a:spcPts val="1679"/>
                </a:lnSpc>
              </a:pPr>
              <a:r>
                <a:rPr lang="en-US" sz="1200" spc="-3">
                  <a:solidFill>
                    <a:srgbClr val="737373"/>
                  </a:solidFill>
                  <a:latin typeface="Lato Bold"/>
                </a:rPr>
                <a:t>Assistant Officer </a:t>
              </a:r>
            </a:p>
          </p:txBody>
        </p:sp>
        <p:sp>
          <p:nvSpPr>
            <p:cNvPr id="24" name="TextBox 24"/>
            <p:cNvSpPr txBox="1"/>
            <p:nvPr/>
          </p:nvSpPr>
          <p:spPr>
            <a:xfrm>
              <a:off x="307365" y="3282301"/>
              <a:ext cx="5587948" cy="254932"/>
            </a:xfrm>
            <a:prstGeom prst="rect">
              <a:avLst/>
            </a:prstGeom>
          </p:spPr>
          <p:txBody>
            <a:bodyPr lIns="0" tIns="0" rIns="0" bIns="0" rtlCol="0" anchor="t">
              <a:spAutoFit/>
            </a:bodyPr>
            <a:lstStyle/>
            <a:p>
              <a:pPr algn="just">
                <a:lnSpc>
                  <a:spcPts val="1756"/>
                </a:lnSpc>
              </a:pPr>
              <a:r>
                <a:rPr lang="en-US" sz="999" spc="46">
                  <a:solidFill>
                    <a:srgbClr val="737373"/>
                  </a:solidFill>
                  <a:latin typeface="Lato Bold"/>
                </a:rPr>
                <a:t>10 Jan, 2019 – 30 Nov, 2020 </a:t>
              </a:r>
            </a:p>
          </p:txBody>
        </p:sp>
        <p:sp>
          <p:nvSpPr>
            <p:cNvPr id="25" name="TextBox 25"/>
            <p:cNvSpPr txBox="1"/>
            <p:nvPr/>
          </p:nvSpPr>
          <p:spPr>
            <a:xfrm>
              <a:off x="307365" y="2983407"/>
              <a:ext cx="5587948" cy="254932"/>
            </a:xfrm>
            <a:prstGeom prst="rect">
              <a:avLst/>
            </a:prstGeom>
          </p:spPr>
          <p:txBody>
            <a:bodyPr lIns="0" tIns="0" rIns="0" bIns="0" rtlCol="0" anchor="t">
              <a:spAutoFit/>
            </a:bodyPr>
            <a:lstStyle/>
            <a:p>
              <a:pPr algn="just">
                <a:lnSpc>
                  <a:spcPts val="1756"/>
                </a:lnSpc>
              </a:pPr>
              <a:r>
                <a:rPr lang="en-US" sz="999" spc="46">
                  <a:solidFill>
                    <a:srgbClr val="737373"/>
                  </a:solidFill>
                  <a:latin typeface="Lato"/>
                </a:rPr>
                <a:t>MESKAY &amp; FEMTEE TRADING COMPANY (PVT) LTD[M1]</a:t>
              </a:r>
            </a:p>
          </p:txBody>
        </p:sp>
        <p:sp>
          <p:nvSpPr>
            <p:cNvPr id="26" name="TextBox 26"/>
            <p:cNvSpPr txBox="1"/>
            <p:nvPr/>
          </p:nvSpPr>
          <p:spPr>
            <a:xfrm>
              <a:off x="307365" y="6155496"/>
              <a:ext cx="5587948" cy="1216662"/>
            </a:xfrm>
            <a:prstGeom prst="rect">
              <a:avLst/>
            </a:prstGeom>
          </p:spPr>
          <p:txBody>
            <a:bodyPr lIns="0" tIns="0" rIns="0" bIns="0" rtlCol="0" anchor="t">
              <a:spAutoFit/>
            </a:bodyPr>
            <a:lstStyle/>
            <a:p>
              <a:pPr marL="172720" lvl="1" indent="-86360">
                <a:lnSpc>
                  <a:spcPts val="1200"/>
                </a:lnSpc>
                <a:buFont typeface="Arial"/>
                <a:buChar char="•"/>
              </a:pPr>
              <a:r>
                <a:rPr lang="en-US" sz="800" spc="16" dirty="0">
                  <a:solidFill>
                    <a:srgbClr val="737373"/>
                  </a:solidFill>
                  <a:latin typeface="Lato"/>
                </a:rPr>
                <a:t>Meeting with clients virtually or during sales visits.</a:t>
              </a:r>
            </a:p>
            <a:p>
              <a:pPr marL="172720" lvl="1" indent="-86360">
                <a:lnSpc>
                  <a:spcPts val="1200"/>
                </a:lnSpc>
                <a:buFont typeface="Arial"/>
                <a:buChar char="•"/>
              </a:pPr>
              <a:r>
                <a:rPr lang="en-US" sz="800" spc="16" dirty="0">
                  <a:solidFill>
                    <a:srgbClr val="737373"/>
                  </a:solidFill>
                  <a:latin typeface="Lato"/>
                </a:rPr>
                <a:t>Demonstrating and presenting products.</a:t>
              </a:r>
            </a:p>
            <a:p>
              <a:pPr marL="172720" lvl="1" indent="-86360">
                <a:lnSpc>
                  <a:spcPts val="1200"/>
                </a:lnSpc>
                <a:buFont typeface="Arial"/>
                <a:buChar char="•"/>
              </a:pPr>
              <a:r>
                <a:rPr lang="en-US" sz="800" spc="16" dirty="0">
                  <a:solidFill>
                    <a:srgbClr val="737373"/>
                  </a:solidFill>
                  <a:latin typeface="Lato"/>
                </a:rPr>
                <a:t>Establishing new business.</a:t>
              </a:r>
            </a:p>
            <a:p>
              <a:pPr marL="172720" lvl="1" indent="-86360">
                <a:lnSpc>
                  <a:spcPts val="1200"/>
                </a:lnSpc>
                <a:buFont typeface="Arial"/>
                <a:buChar char="•"/>
              </a:pPr>
              <a:r>
                <a:rPr lang="en-US" sz="800" spc="16" dirty="0">
                  <a:solidFill>
                    <a:srgbClr val="737373"/>
                  </a:solidFill>
                  <a:latin typeface="Lato"/>
                </a:rPr>
                <a:t>Maintaining accurate records.</a:t>
              </a:r>
            </a:p>
            <a:p>
              <a:pPr marL="172720" lvl="1" indent="-86360">
                <a:lnSpc>
                  <a:spcPts val="1200"/>
                </a:lnSpc>
                <a:buFont typeface="Arial"/>
                <a:buChar char="•"/>
              </a:pPr>
              <a:r>
                <a:rPr lang="en-US" sz="800" spc="16" dirty="0">
                  <a:solidFill>
                    <a:srgbClr val="737373"/>
                  </a:solidFill>
                  <a:latin typeface="Lato"/>
                </a:rPr>
                <a:t>Attending trade exhibitions, conferences and meetings.</a:t>
              </a:r>
            </a:p>
            <a:p>
              <a:pPr marL="172720" lvl="1" indent="-86360">
                <a:lnSpc>
                  <a:spcPts val="1200"/>
                </a:lnSpc>
                <a:buFont typeface="Arial"/>
                <a:buChar char="•"/>
              </a:pPr>
              <a:r>
                <a:rPr lang="en-US" sz="800" spc="16" dirty="0">
                  <a:solidFill>
                    <a:srgbClr val="737373"/>
                  </a:solidFill>
                  <a:latin typeface="Lato"/>
                </a:rPr>
                <a:t>Reviewing sales performance.</a:t>
              </a:r>
            </a:p>
          </p:txBody>
        </p:sp>
        <p:sp>
          <p:nvSpPr>
            <p:cNvPr id="27" name="TextBox 27"/>
            <p:cNvSpPr txBox="1"/>
            <p:nvPr/>
          </p:nvSpPr>
          <p:spPr>
            <a:xfrm>
              <a:off x="307365" y="5227359"/>
              <a:ext cx="5587948" cy="267335"/>
            </a:xfrm>
            <a:prstGeom prst="rect">
              <a:avLst/>
            </a:prstGeom>
          </p:spPr>
          <p:txBody>
            <a:bodyPr lIns="0" tIns="0" rIns="0" bIns="0" rtlCol="0" anchor="t">
              <a:spAutoFit/>
            </a:bodyPr>
            <a:lstStyle/>
            <a:p>
              <a:pPr algn="l">
                <a:lnSpc>
                  <a:spcPts val="1679"/>
                </a:lnSpc>
              </a:pPr>
              <a:r>
                <a:rPr lang="en-US" sz="1200" spc="-3" dirty="0">
                  <a:solidFill>
                    <a:srgbClr val="737373"/>
                  </a:solidFill>
                  <a:latin typeface="Lato Bold"/>
                </a:rPr>
                <a:t>Sales Executive Officer </a:t>
              </a:r>
            </a:p>
          </p:txBody>
        </p:sp>
        <p:sp>
          <p:nvSpPr>
            <p:cNvPr id="28" name="TextBox 28"/>
            <p:cNvSpPr txBox="1"/>
            <p:nvPr/>
          </p:nvSpPr>
          <p:spPr>
            <a:xfrm>
              <a:off x="307365" y="5837552"/>
              <a:ext cx="5587948" cy="254932"/>
            </a:xfrm>
            <a:prstGeom prst="rect">
              <a:avLst/>
            </a:prstGeom>
          </p:spPr>
          <p:txBody>
            <a:bodyPr lIns="0" tIns="0" rIns="0" bIns="0" rtlCol="0" anchor="t">
              <a:spAutoFit/>
            </a:bodyPr>
            <a:lstStyle/>
            <a:p>
              <a:pPr algn="just">
                <a:lnSpc>
                  <a:spcPts val="1756"/>
                </a:lnSpc>
              </a:pPr>
              <a:r>
                <a:rPr lang="en-US" sz="999" spc="46">
                  <a:solidFill>
                    <a:srgbClr val="737373"/>
                  </a:solidFill>
                  <a:latin typeface="Lato Bold"/>
                </a:rPr>
                <a:t>7 July, 2017 – 28 Feb, 2018 </a:t>
              </a:r>
            </a:p>
          </p:txBody>
        </p:sp>
        <p:sp>
          <p:nvSpPr>
            <p:cNvPr id="29" name="TextBox 29"/>
            <p:cNvSpPr txBox="1"/>
            <p:nvPr/>
          </p:nvSpPr>
          <p:spPr>
            <a:xfrm>
              <a:off x="307365" y="5538657"/>
              <a:ext cx="5587948" cy="254932"/>
            </a:xfrm>
            <a:prstGeom prst="rect">
              <a:avLst/>
            </a:prstGeom>
          </p:spPr>
          <p:txBody>
            <a:bodyPr lIns="0" tIns="0" rIns="0" bIns="0" rtlCol="0" anchor="t">
              <a:spAutoFit/>
            </a:bodyPr>
            <a:lstStyle/>
            <a:p>
              <a:pPr algn="just">
                <a:lnSpc>
                  <a:spcPts val="1756"/>
                </a:lnSpc>
              </a:pPr>
              <a:r>
                <a:rPr lang="en-US" sz="999" spc="46">
                  <a:solidFill>
                    <a:srgbClr val="737373"/>
                  </a:solidFill>
                  <a:latin typeface="Lato"/>
                </a:rPr>
                <a:t>SILK BANK Credit Card </a:t>
              </a:r>
            </a:p>
          </p:txBody>
        </p:sp>
        <p:sp>
          <p:nvSpPr>
            <p:cNvPr id="102" name="TextBox 27"/>
            <p:cNvSpPr txBox="1"/>
            <p:nvPr/>
          </p:nvSpPr>
          <p:spPr>
            <a:xfrm>
              <a:off x="79359" y="7442596"/>
              <a:ext cx="5587948" cy="290677"/>
            </a:xfrm>
            <a:prstGeom prst="rect">
              <a:avLst/>
            </a:prstGeom>
          </p:spPr>
          <p:txBody>
            <a:bodyPr lIns="0" tIns="0" rIns="0" bIns="0" rtlCol="0" anchor="t">
              <a:spAutoFit/>
            </a:bodyPr>
            <a:lstStyle/>
            <a:p>
              <a:pPr algn="l">
                <a:lnSpc>
                  <a:spcPts val="1679"/>
                </a:lnSpc>
              </a:pPr>
              <a:r>
                <a:rPr lang="en-US" sz="1200" spc="-3" dirty="0" smtClean="0">
                  <a:solidFill>
                    <a:srgbClr val="737373"/>
                  </a:solidFill>
                  <a:latin typeface="Lato Bold"/>
                </a:rPr>
                <a:t>    UN FOOD ORGANIZATION  </a:t>
              </a:r>
              <a:endParaRPr lang="en-US" sz="1200" spc="-3" dirty="0">
                <a:solidFill>
                  <a:srgbClr val="737373"/>
                </a:solidFill>
                <a:latin typeface="Lato Bold"/>
              </a:endParaRPr>
            </a:p>
          </p:txBody>
        </p:sp>
        <p:sp>
          <p:nvSpPr>
            <p:cNvPr id="103" name="TextBox 26"/>
            <p:cNvSpPr txBox="1"/>
            <p:nvPr/>
          </p:nvSpPr>
          <p:spPr>
            <a:xfrm>
              <a:off x="79359" y="7621040"/>
              <a:ext cx="5587948" cy="767299"/>
            </a:xfrm>
            <a:prstGeom prst="rect">
              <a:avLst/>
            </a:prstGeom>
          </p:spPr>
          <p:txBody>
            <a:bodyPr lIns="0" tIns="0" rIns="0" bIns="0" rtlCol="0" anchor="t">
              <a:spAutoFit/>
            </a:bodyPr>
            <a:lstStyle/>
            <a:p>
              <a:pPr marL="172720" lvl="1" indent="-86360">
                <a:lnSpc>
                  <a:spcPts val="1200"/>
                </a:lnSpc>
                <a:buFont typeface="Arial"/>
                <a:buChar char="•"/>
              </a:pPr>
              <a:r>
                <a:rPr lang="en-US" sz="800" spc="16" dirty="0" smtClean="0">
                  <a:solidFill>
                    <a:srgbClr val="737373"/>
                  </a:solidFill>
                  <a:latin typeface="Lato"/>
                </a:rPr>
                <a:t>Monitoring of food supply.</a:t>
              </a:r>
              <a:endParaRPr lang="en-US" sz="800" spc="16" dirty="0">
                <a:solidFill>
                  <a:srgbClr val="737373"/>
                </a:solidFill>
                <a:latin typeface="Lato"/>
              </a:endParaRPr>
            </a:p>
            <a:p>
              <a:pPr marL="172720" lvl="1" indent="-86360">
                <a:lnSpc>
                  <a:spcPts val="1200"/>
                </a:lnSpc>
                <a:buFont typeface="Arial"/>
                <a:buChar char="•"/>
              </a:pPr>
              <a:r>
                <a:rPr lang="en-US" sz="800" spc="16" dirty="0" smtClean="0">
                  <a:solidFill>
                    <a:srgbClr val="737373"/>
                  </a:solidFill>
                  <a:latin typeface="Lato"/>
                </a:rPr>
                <a:t>Livelihoods and food security in the context of shock.</a:t>
              </a:r>
              <a:endParaRPr lang="en-US" sz="800" spc="16" dirty="0">
                <a:solidFill>
                  <a:srgbClr val="737373"/>
                </a:solidFill>
                <a:latin typeface="Lato"/>
              </a:endParaRPr>
            </a:p>
            <a:p>
              <a:pPr marL="172720" lvl="1" indent="-86360">
                <a:lnSpc>
                  <a:spcPts val="1200"/>
                </a:lnSpc>
                <a:buFont typeface="Arial"/>
                <a:buChar char="•"/>
              </a:pPr>
              <a:r>
                <a:rPr lang="en-US" sz="800" spc="16" dirty="0" smtClean="0">
                  <a:solidFill>
                    <a:srgbClr val="737373"/>
                  </a:solidFill>
                  <a:latin typeface="Lato"/>
                </a:rPr>
                <a:t>Food security  and livelihood assessment project </a:t>
              </a:r>
              <a:endParaRPr lang="en-US" sz="800" spc="16" dirty="0">
                <a:solidFill>
                  <a:srgbClr val="737373"/>
                </a:solidFill>
                <a:latin typeface="Lato"/>
              </a:endParaRPr>
            </a:p>
            <a:p>
              <a:pPr marL="172720" lvl="1" indent="-86360">
                <a:lnSpc>
                  <a:spcPts val="1200"/>
                </a:lnSpc>
                <a:buFont typeface="Arial"/>
                <a:buChar char="•"/>
              </a:pPr>
              <a:r>
                <a:rPr lang="en-US" sz="800" spc="16" dirty="0">
                  <a:solidFill>
                    <a:srgbClr val="737373"/>
                  </a:solidFill>
                  <a:latin typeface="Lato"/>
                </a:rPr>
                <a:t>Maintaining accurate </a:t>
              </a:r>
              <a:r>
                <a:rPr lang="en-US" sz="800" spc="16" dirty="0" smtClean="0">
                  <a:solidFill>
                    <a:srgbClr val="737373"/>
                  </a:solidFill>
                  <a:latin typeface="Lato"/>
                </a:rPr>
                <a:t>records</a:t>
              </a:r>
              <a:endParaRPr lang="en-US" sz="800" spc="16" dirty="0">
                <a:solidFill>
                  <a:srgbClr val="737373"/>
                </a:solidFill>
                <a:latin typeface="Lato"/>
              </a:endParaRPr>
            </a:p>
          </p:txBody>
        </p:sp>
      </p:grpSp>
      <p:grpSp>
        <p:nvGrpSpPr>
          <p:cNvPr id="30" name="Group 30"/>
          <p:cNvGrpSpPr/>
          <p:nvPr/>
        </p:nvGrpSpPr>
        <p:grpSpPr>
          <a:xfrm>
            <a:off x="2880531" y="2845630"/>
            <a:ext cx="100341" cy="100341"/>
            <a:chOff x="0" y="0"/>
            <a:chExt cx="133788" cy="133788"/>
          </a:xfrm>
        </p:grpSpPr>
        <p:grpSp>
          <p:nvGrpSpPr>
            <p:cNvPr id="31" name="Group 31"/>
            <p:cNvGrpSpPr>
              <a:grpSpLocks noChangeAspect="1"/>
            </p:cNvGrpSpPr>
            <p:nvPr/>
          </p:nvGrpSpPr>
          <p:grpSpPr>
            <a:xfrm>
              <a:off x="0" y="0"/>
              <a:ext cx="133788" cy="133788"/>
              <a:chOff x="0" y="0"/>
              <a:chExt cx="91491" cy="91491"/>
            </a:xfrm>
          </p:grpSpPr>
          <p:sp>
            <p:nvSpPr>
              <p:cNvPr id="32" name="Freeform 32"/>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323B4C"/>
              </a:solidFill>
            </p:spPr>
          </p:sp>
        </p:grpSp>
        <p:grpSp>
          <p:nvGrpSpPr>
            <p:cNvPr id="33" name="Group 33"/>
            <p:cNvGrpSpPr>
              <a:grpSpLocks noChangeAspect="1"/>
            </p:cNvGrpSpPr>
            <p:nvPr/>
          </p:nvGrpSpPr>
          <p:grpSpPr>
            <a:xfrm>
              <a:off x="22266" y="22266"/>
              <a:ext cx="89255" cy="89255"/>
              <a:chOff x="0" y="0"/>
              <a:chExt cx="91491" cy="91491"/>
            </a:xfrm>
          </p:grpSpPr>
          <p:sp>
            <p:nvSpPr>
              <p:cNvPr id="34" name="Freeform 34"/>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FFFFFF"/>
              </a:solidFill>
            </p:spPr>
          </p:sp>
        </p:grpSp>
      </p:grpSp>
      <p:grpSp>
        <p:nvGrpSpPr>
          <p:cNvPr id="35" name="Group 35"/>
          <p:cNvGrpSpPr/>
          <p:nvPr/>
        </p:nvGrpSpPr>
        <p:grpSpPr>
          <a:xfrm>
            <a:off x="2880531" y="4336426"/>
            <a:ext cx="100341" cy="100341"/>
            <a:chOff x="0" y="0"/>
            <a:chExt cx="133788" cy="133788"/>
          </a:xfrm>
        </p:grpSpPr>
        <p:grpSp>
          <p:nvGrpSpPr>
            <p:cNvPr id="36" name="Group 36"/>
            <p:cNvGrpSpPr>
              <a:grpSpLocks noChangeAspect="1"/>
            </p:cNvGrpSpPr>
            <p:nvPr/>
          </p:nvGrpSpPr>
          <p:grpSpPr>
            <a:xfrm>
              <a:off x="0" y="0"/>
              <a:ext cx="133788" cy="133788"/>
              <a:chOff x="0" y="0"/>
              <a:chExt cx="91491" cy="91491"/>
            </a:xfrm>
          </p:grpSpPr>
          <p:sp>
            <p:nvSpPr>
              <p:cNvPr id="37" name="Freeform 37"/>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323B4C"/>
              </a:solidFill>
            </p:spPr>
          </p:sp>
        </p:grpSp>
        <p:grpSp>
          <p:nvGrpSpPr>
            <p:cNvPr id="38" name="Group 38"/>
            <p:cNvGrpSpPr>
              <a:grpSpLocks noChangeAspect="1"/>
            </p:cNvGrpSpPr>
            <p:nvPr/>
          </p:nvGrpSpPr>
          <p:grpSpPr>
            <a:xfrm>
              <a:off x="22266" y="22266"/>
              <a:ext cx="89255" cy="89255"/>
              <a:chOff x="0" y="0"/>
              <a:chExt cx="91491" cy="91491"/>
            </a:xfrm>
          </p:grpSpPr>
          <p:sp>
            <p:nvSpPr>
              <p:cNvPr id="39" name="Freeform 39"/>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FFFFFF"/>
              </a:solidFill>
            </p:spPr>
          </p:sp>
        </p:grpSp>
      </p:grpSp>
      <p:grpSp>
        <p:nvGrpSpPr>
          <p:cNvPr id="40" name="Group 40"/>
          <p:cNvGrpSpPr/>
          <p:nvPr/>
        </p:nvGrpSpPr>
        <p:grpSpPr>
          <a:xfrm>
            <a:off x="2880531" y="6234602"/>
            <a:ext cx="100341" cy="100341"/>
            <a:chOff x="0" y="0"/>
            <a:chExt cx="133788" cy="133788"/>
          </a:xfrm>
        </p:grpSpPr>
        <p:grpSp>
          <p:nvGrpSpPr>
            <p:cNvPr id="41" name="Group 41"/>
            <p:cNvGrpSpPr>
              <a:grpSpLocks noChangeAspect="1"/>
            </p:cNvGrpSpPr>
            <p:nvPr/>
          </p:nvGrpSpPr>
          <p:grpSpPr>
            <a:xfrm>
              <a:off x="0" y="0"/>
              <a:ext cx="133788" cy="133788"/>
              <a:chOff x="0" y="0"/>
              <a:chExt cx="91491" cy="91491"/>
            </a:xfrm>
          </p:grpSpPr>
          <p:sp>
            <p:nvSpPr>
              <p:cNvPr id="42" name="Freeform 42"/>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323B4C"/>
              </a:solidFill>
            </p:spPr>
          </p:sp>
        </p:grpSp>
        <p:grpSp>
          <p:nvGrpSpPr>
            <p:cNvPr id="43" name="Group 43"/>
            <p:cNvGrpSpPr>
              <a:grpSpLocks noChangeAspect="1"/>
            </p:cNvGrpSpPr>
            <p:nvPr/>
          </p:nvGrpSpPr>
          <p:grpSpPr>
            <a:xfrm>
              <a:off x="22266" y="22266"/>
              <a:ext cx="89255" cy="89255"/>
              <a:chOff x="0" y="0"/>
              <a:chExt cx="91491" cy="91491"/>
            </a:xfrm>
          </p:grpSpPr>
          <p:sp>
            <p:nvSpPr>
              <p:cNvPr id="44" name="Freeform 44"/>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FFFFFF"/>
              </a:solidFill>
            </p:spPr>
          </p:sp>
        </p:grpSp>
      </p:grpSp>
      <p:grpSp>
        <p:nvGrpSpPr>
          <p:cNvPr id="49" name="Group 49"/>
          <p:cNvGrpSpPr/>
          <p:nvPr/>
        </p:nvGrpSpPr>
        <p:grpSpPr>
          <a:xfrm>
            <a:off x="2940050" y="9156700"/>
            <a:ext cx="3657600" cy="534460"/>
            <a:chOff x="131596" y="-954548"/>
            <a:chExt cx="5596750" cy="2005268"/>
          </a:xfrm>
        </p:grpSpPr>
        <p:sp>
          <p:nvSpPr>
            <p:cNvPr id="50" name="TextBox 50"/>
            <p:cNvSpPr txBox="1"/>
            <p:nvPr/>
          </p:nvSpPr>
          <p:spPr>
            <a:xfrm>
              <a:off x="131596" y="474946"/>
              <a:ext cx="5596750" cy="575774"/>
            </a:xfrm>
            <a:prstGeom prst="rect">
              <a:avLst/>
            </a:prstGeom>
          </p:spPr>
          <p:txBody>
            <a:bodyPr wrap="square" lIns="0" tIns="0" rIns="0" bIns="0" rtlCol="0" anchor="t">
              <a:spAutoFit/>
            </a:bodyPr>
            <a:lstStyle/>
            <a:p>
              <a:pPr algn="l">
                <a:lnSpc>
                  <a:spcPts val="1160"/>
                </a:lnSpc>
              </a:pPr>
              <a:r>
                <a:rPr lang="en-US" sz="800" spc="-2" dirty="0">
                  <a:solidFill>
                    <a:srgbClr val="737373"/>
                  </a:solidFill>
                  <a:latin typeface="Lato"/>
                </a:rPr>
                <a:t>Reference will be furnished on demand.</a:t>
              </a:r>
            </a:p>
          </p:txBody>
        </p:sp>
        <p:sp>
          <p:nvSpPr>
            <p:cNvPr id="52" name="TextBox 52"/>
            <p:cNvSpPr txBox="1"/>
            <p:nvPr/>
          </p:nvSpPr>
          <p:spPr>
            <a:xfrm>
              <a:off x="364796" y="-954548"/>
              <a:ext cx="1982183" cy="1154764"/>
            </a:xfrm>
            <a:prstGeom prst="rect">
              <a:avLst/>
            </a:prstGeom>
          </p:spPr>
          <p:txBody>
            <a:bodyPr wrap="square" lIns="0" tIns="0" rIns="0" bIns="0" rtlCol="0" anchor="t">
              <a:spAutoFit/>
            </a:bodyPr>
            <a:lstStyle/>
            <a:p>
              <a:pPr>
                <a:lnSpc>
                  <a:spcPts val="2380"/>
                </a:lnSpc>
              </a:pPr>
              <a:r>
                <a:rPr lang="en-US" sz="1700" dirty="0">
                  <a:solidFill>
                    <a:srgbClr val="323B4C"/>
                  </a:solidFill>
                  <a:latin typeface="Garet Bold"/>
                </a:rPr>
                <a:t>Reference</a:t>
              </a:r>
            </a:p>
          </p:txBody>
        </p:sp>
      </p:grpSp>
      <p:grpSp>
        <p:nvGrpSpPr>
          <p:cNvPr id="53" name="Group 53"/>
          <p:cNvGrpSpPr>
            <a:grpSpLocks noChangeAspect="1"/>
          </p:cNvGrpSpPr>
          <p:nvPr/>
        </p:nvGrpSpPr>
        <p:grpSpPr>
          <a:xfrm>
            <a:off x="525397" y="382325"/>
            <a:ext cx="1571752" cy="1571746"/>
            <a:chOff x="0" y="0"/>
            <a:chExt cx="6350000" cy="6349975"/>
          </a:xfrm>
        </p:grpSpPr>
        <p:sp>
          <p:nvSpPr>
            <p:cNvPr id="54" name="Freeform 5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b="-28641"/>
              </a:stretch>
            </a:blipFill>
          </p:spPr>
        </p:sp>
      </p:grpSp>
      <p:grpSp>
        <p:nvGrpSpPr>
          <p:cNvPr id="55" name="Group 55"/>
          <p:cNvGrpSpPr/>
          <p:nvPr/>
        </p:nvGrpSpPr>
        <p:grpSpPr>
          <a:xfrm>
            <a:off x="296459" y="4436767"/>
            <a:ext cx="2326087" cy="2492138"/>
            <a:chOff x="0" y="0"/>
            <a:chExt cx="3101450" cy="3322850"/>
          </a:xfrm>
        </p:grpSpPr>
        <p:sp>
          <p:nvSpPr>
            <p:cNvPr id="56" name="AutoShape 56"/>
            <p:cNvSpPr/>
            <p:nvPr/>
          </p:nvSpPr>
          <p:spPr>
            <a:xfrm>
              <a:off x="0" y="409523"/>
              <a:ext cx="3101450" cy="0"/>
            </a:xfrm>
            <a:prstGeom prst="line">
              <a:avLst/>
            </a:prstGeom>
            <a:ln w="12700" cap="flat">
              <a:solidFill>
                <a:srgbClr val="FFFFFF"/>
              </a:solidFill>
              <a:prstDash val="solid"/>
              <a:headEnd type="none" w="sm" len="sm"/>
              <a:tailEnd type="none" w="sm" len="sm"/>
            </a:ln>
          </p:spPr>
        </p:sp>
        <p:sp>
          <p:nvSpPr>
            <p:cNvPr id="57" name="TextBox 57"/>
            <p:cNvSpPr txBox="1"/>
            <p:nvPr/>
          </p:nvSpPr>
          <p:spPr>
            <a:xfrm>
              <a:off x="0" y="-28575"/>
              <a:ext cx="2408581" cy="364698"/>
            </a:xfrm>
            <a:prstGeom prst="rect">
              <a:avLst/>
            </a:prstGeom>
          </p:spPr>
          <p:txBody>
            <a:bodyPr lIns="0" tIns="0" rIns="0" bIns="0" rtlCol="0" anchor="t">
              <a:spAutoFit/>
            </a:bodyPr>
            <a:lstStyle/>
            <a:p>
              <a:pPr>
                <a:lnSpc>
                  <a:spcPts val="2380"/>
                </a:lnSpc>
              </a:pPr>
              <a:r>
                <a:rPr lang="en-US" sz="1700">
                  <a:solidFill>
                    <a:srgbClr val="FFFFFF"/>
                  </a:solidFill>
                  <a:latin typeface="Garet Bold"/>
                </a:rPr>
                <a:t>Education</a:t>
              </a:r>
            </a:p>
          </p:txBody>
        </p:sp>
        <p:sp>
          <p:nvSpPr>
            <p:cNvPr id="58" name="TextBox 58"/>
            <p:cNvSpPr txBox="1"/>
            <p:nvPr/>
          </p:nvSpPr>
          <p:spPr>
            <a:xfrm>
              <a:off x="0" y="2862207"/>
              <a:ext cx="2800125" cy="201295"/>
            </a:xfrm>
            <a:prstGeom prst="rect">
              <a:avLst/>
            </a:prstGeom>
          </p:spPr>
          <p:txBody>
            <a:bodyPr lIns="0" tIns="0" rIns="0" bIns="0" rtlCol="0" anchor="t">
              <a:spAutoFit/>
            </a:bodyPr>
            <a:lstStyle/>
            <a:p>
              <a:pPr algn="l">
                <a:lnSpc>
                  <a:spcPts val="1260"/>
                </a:lnSpc>
              </a:pPr>
              <a:r>
                <a:rPr lang="en-US" sz="900" spc="-2">
                  <a:solidFill>
                    <a:srgbClr val="FFFFFF"/>
                  </a:solidFill>
                  <a:latin typeface="Lato Bold"/>
                </a:rPr>
                <a:t>University of Sindh, Jamshoro</a:t>
              </a:r>
            </a:p>
          </p:txBody>
        </p:sp>
        <p:sp>
          <p:nvSpPr>
            <p:cNvPr id="59" name="TextBox 59"/>
            <p:cNvSpPr txBox="1"/>
            <p:nvPr/>
          </p:nvSpPr>
          <p:spPr>
            <a:xfrm>
              <a:off x="0" y="2590371"/>
              <a:ext cx="2881699" cy="213783"/>
            </a:xfrm>
            <a:prstGeom prst="rect">
              <a:avLst/>
            </a:prstGeom>
          </p:spPr>
          <p:txBody>
            <a:bodyPr lIns="0" tIns="0" rIns="0" bIns="0" rtlCol="0" anchor="t">
              <a:spAutoFit/>
            </a:bodyPr>
            <a:lstStyle/>
            <a:p>
              <a:pPr algn="l">
                <a:lnSpc>
                  <a:spcPts val="1399"/>
                </a:lnSpc>
              </a:pPr>
              <a:r>
                <a:rPr lang="en-US" sz="999" spc="-2">
                  <a:solidFill>
                    <a:srgbClr val="FFFFFF"/>
                  </a:solidFill>
                  <a:latin typeface="Lato Bold Bold"/>
                </a:rPr>
                <a:t>B.COM </a:t>
              </a:r>
            </a:p>
          </p:txBody>
        </p:sp>
        <p:sp>
          <p:nvSpPr>
            <p:cNvPr id="60" name="TextBox 60"/>
            <p:cNvSpPr txBox="1"/>
            <p:nvPr/>
          </p:nvSpPr>
          <p:spPr>
            <a:xfrm>
              <a:off x="24312" y="3121555"/>
              <a:ext cx="2857386" cy="201295"/>
            </a:xfrm>
            <a:prstGeom prst="rect">
              <a:avLst/>
            </a:prstGeom>
          </p:spPr>
          <p:txBody>
            <a:bodyPr lIns="0" tIns="0" rIns="0" bIns="0" rtlCol="0" anchor="t">
              <a:spAutoFit/>
            </a:bodyPr>
            <a:lstStyle/>
            <a:p>
              <a:pPr algn="l">
                <a:lnSpc>
                  <a:spcPts val="1260"/>
                </a:lnSpc>
              </a:pPr>
              <a:r>
                <a:rPr lang="en-US" sz="900" spc="42">
                  <a:solidFill>
                    <a:srgbClr val="FFFFFF"/>
                  </a:solidFill>
                  <a:latin typeface="Lato"/>
                </a:rPr>
                <a:t>2012 - 2013</a:t>
              </a:r>
            </a:p>
          </p:txBody>
        </p:sp>
        <p:sp>
          <p:nvSpPr>
            <p:cNvPr id="61" name="TextBox 61"/>
            <p:cNvSpPr txBox="1"/>
            <p:nvPr/>
          </p:nvSpPr>
          <p:spPr>
            <a:xfrm>
              <a:off x="0" y="1895608"/>
              <a:ext cx="2800125" cy="201295"/>
            </a:xfrm>
            <a:prstGeom prst="rect">
              <a:avLst/>
            </a:prstGeom>
          </p:spPr>
          <p:txBody>
            <a:bodyPr lIns="0" tIns="0" rIns="0" bIns="0" rtlCol="0" anchor="t">
              <a:spAutoFit/>
            </a:bodyPr>
            <a:lstStyle/>
            <a:p>
              <a:pPr algn="l">
                <a:lnSpc>
                  <a:spcPts val="1260"/>
                </a:lnSpc>
              </a:pPr>
              <a:r>
                <a:rPr lang="en-US" sz="900" spc="-2">
                  <a:solidFill>
                    <a:srgbClr val="FFFFFF"/>
                  </a:solidFill>
                  <a:latin typeface="Lato Bold"/>
                </a:rPr>
                <a:t>University of Sindh, Jamshoro</a:t>
              </a:r>
            </a:p>
          </p:txBody>
        </p:sp>
        <p:sp>
          <p:nvSpPr>
            <p:cNvPr id="62" name="TextBox 62"/>
            <p:cNvSpPr txBox="1"/>
            <p:nvPr/>
          </p:nvSpPr>
          <p:spPr>
            <a:xfrm>
              <a:off x="0" y="1623772"/>
              <a:ext cx="2881699" cy="213783"/>
            </a:xfrm>
            <a:prstGeom prst="rect">
              <a:avLst/>
            </a:prstGeom>
          </p:spPr>
          <p:txBody>
            <a:bodyPr lIns="0" tIns="0" rIns="0" bIns="0" rtlCol="0" anchor="t">
              <a:spAutoFit/>
            </a:bodyPr>
            <a:lstStyle/>
            <a:p>
              <a:pPr algn="l">
                <a:lnSpc>
                  <a:spcPts val="1399"/>
                </a:lnSpc>
              </a:pPr>
              <a:r>
                <a:rPr lang="en-US" sz="999" spc="-2">
                  <a:solidFill>
                    <a:srgbClr val="FFFFFF"/>
                  </a:solidFill>
                  <a:latin typeface="Lato Bold Bold"/>
                </a:rPr>
                <a:t>BS STATISTICS  </a:t>
              </a:r>
            </a:p>
          </p:txBody>
        </p:sp>
        <p:sp>
          <p:nvSpPr>
            <p:cNvPr id="63" name="TextBox 63"/>
            <p:cNvSpPr txBox="1"/>
            <p:nvPr/>
          </p:nvSpPr>
          <p:spPr>
            <a:xfrm>
              <a:off x="24312" y="2154956"/>
              <a:ext cx="2857386" cy="201295"/>
            </a:xfrm>
            <a:prstGeom prst="rect">
              <a:avLst/>
            </a:prstGeom>
          </p:spPr>
          <p:txBody>
            <a:bodyPr lIns="0" tIns="0" rIns="0" bIns="0" rtlCol="0" anchor="t">
              <a:spAutoFit/>
            </a:bodyPr>
            <a:lstStyle/>
            <a:p>
              <a:pPr algn="l">
                <a:lnSpc>
                  <a:spcPts val="1260"/>
                </a:lnSpc>
              </a:pPr>
              <a:r>
                <a:rPr lang="en-US" sz="900" spc="42">
                  <a:solidFill>
                    <a:srgbClr val="FFFFFF"/>
                  </a:solidFill>
                  <a:latin typeface="Lato"/>
                </a:rPr>
                <a:t>2013 - 2016</a:t>
              </a:r>
            </a:p>
          </p:txBody>
        </p:sp>
        <p:sp>
          <p:nvSpPr>
            <p:cNvPr id="64" name="TextBox 64"/>
            <p:cNvSpPr txBox="1"/>
            <p:nvPr/>
          </p:nvSpPr>
          <p:spPr>
            <a:xfrm>
              <a:off x="0" y="929010"/>
              <a:ext cx="2800125" cy="201295"/>
            </a:xfrm>
            <a:prstGeom prst="rect">
              <a:avLst/>
            </a:prstGeom>
          </p:spPr>
          <p:txBody>
            <a:bodyPr lIns="0" tIns="0" rIns="0" bIns="0" rtlCol="0" anchor="t">
              <a:spAutoFit/>
            </a:bodyPr>
            <a:lstStyle/>
            <a:p>
              <a:pPr algn="l">
                <a:lnSpc>
                  <a:spcPts val="1260"/>
                </a:lnSpc>
              </a:pPr>
              <a:r>
                <a:rPr lang="en-US" sz="900" spc="-2">
                  <a:solidFill>
                    <a:srgbClr val="FFFFFF"/>
                  </a:solidFill>
                  <a:latin typeface="Lato Bold"/>
                </a:rPr>
                <a:t>ALAMA IQBAL OPEN UNIVERSITY </a:t>
              </a:r>
            </a:p>
          </p:txBody>
        </p:sp>
        <p:sp>
          <p:nvSpPr>
            <p:cNvPr id="65" name="TextBox 65"/>
            <p:cNvSpPr txBox="1"/>
            <p:nvPr/>
          </p:nvSpPr>
          <p:spPr>
            <a:xfrm>
              <a:off x="0" y="657173"/>
              <a:ext cx="2881699" cy="213783"/>
            </a:xfrm>
            <a:prstGeom prst="rect">
              <a:avLst/>
            </a:prstGeom>
          </p:spPr>
          <p:txBody>
            <a:bodyPr lIns="0" tIns="0" rIns="0" bIns="0" rtlCol="0" anchor="t">
              <a:spAutoFit/>
            </a:bodyPr>
            <a:lstStyle/>
            <a:p>
              <a:pPr algn="l">
                <a:lnSpc>
                  <a:spcPts val="1399"/>
                </a:lnSpc>
              </a:pPr>
              <a:r>
                <a:rPr lang="en-US" sz="999" spc="-2">
                  <a:solidFill>
                    <a:srgbClr val="FFFFFF"/>
                  </a:solidFill>
                  <a:latin typeface="Lato Bold Bold"/>
                </a:rPr>
                <a:t>B.Ed</a:t>
              </a:r>
            </a:p>
          </p:txBody>
        </p:sp>
        <p:sp>
          <p:nvSpPr>
            <p:cNvPr id="66" name="TextBox 66"/>
            <p:cNvSpPr txBox="1"/>
            <p:nvPr/>
          </p:nvSpPr>
          <p:spPr>
            <a:xfrm>
              <a:off x="24312" y="1188358"/>
              <a:ext cx="2857386" cy="201295"/>
            </a:xfrm>
            <a:prstGeom prst="rect">
              <a:avLst/>
            </a:prstGeom>
          </p:spPr>
          <p:txBody>
            <a:bodyPr lIns="0" tIns="0" rIns="0" bIns="0" rtlCol="0" anchor="t">
              <a:spAutoFit/>
            </a:bodyPr>
            <a:lstStyle/>
            <a:p>
              <a:pPr algn="l">
                <a:lnSpc>
                  <a:spcPts val="1260"/>
                </a:lnSpc>
              </a:pPr>
              <a:r>
                <a:rPr lang="en-US" sz="900" spc="42">
                  <a:solidFill>
                    <a:srgbClr val="FFFFFF"/>
                  </a:solidFill>
                  <a:latin typeface="Lato"/>
                </a:rPr>
                <a:t>2019 - 2021</a:t>
              </a:r>
            </a:p>
          </p:txBody>
        </p:sp>
      </p:grpSp>
      <p:grpSp>
        <p:nvGrpSpPr>
          <p:cNvPr id="67" name="Group 67"/>
          <p:cNvGrpSpPr/>
          <p:nvPr/>
        </p:nvGrpSpPr>
        <p:grpSpPr>
          <a:xfrm>
            <a:off x="296459" y="9460319"/>
            <a:ext cx="2326087" cy="1067241"/>
            <a:chOff x="0" y="0"/>
            <a:chExt cx="3101450" cy="1422988"/>
          </a:xfrm>
        </p:grpSpPr>
        <p:sp>
          <p:nvSpPr>
            <p:cNvPr id="68" name="TextBox 68"/>
            <p:cNvSpPr txBox="1"/>
            <p:nvPr/>
          </p:nvSpPr>
          <p:spPr>
            <a:xfrm>
              <a:off x="0" y="606535"/>
              <a:ext cx="2408581" cy="241935"/>
            </a:xfrm>
            <a:prstGeom prst="rect">
              <a:avLst/>
            </a:prstGeom>
          </p:spPr>
          <p:txBody>
            <a:bodyPr lIns="0" tIns="0" rIns="0" bIns="0" rtlCol="0" anchor="t">
              <a:spAutoFit/>
            </a:bodyPr>
            <a:lstStyle/>
            <a:p>
              <a:pPr marL="0" lvl="0" indent="0" algn="l">
                <a:lnSpc>
                  <a:spcPts val="1620"/>
                </a:lnSpc>
              </a:pPr>
              <a:r>
                <a:rPr lang="en-US" sz="900" u="none">
                  <a:solidFill>
                    <a:srgbClr val="FFFFFF"/>
                  </a:solidFill>
                  <a:latin typeface="Lato Bold"/>
                </a:rPr>
                <a:t>English</a:t>
              </a:r>
            </a:p>
          </p:txBody>
        </p:sp>
        <p:sp>
          <p:nvSpPr>
            <p:cNvPr id="69" name="TextBox 69"/>
            <p:cNvSpPr txBox="1"/>
            <p:nvPr/>
          </p:nvSpPr>
          <p:spPr>
            <a:xfrm>
              <a:off x="0" y="893794"/>
              <a:ext cx="2408581" cy="241935"/>
            </a:xfrm>
            <a:prstGeom prst="rect">
              <a:avLst/>
            </a:prstGeom>
          </p:spPr>
          <p:txBody>
            <a:bodyPr lIns="0" tIns="0" rIns="0" bIns="0" rtlCol="0" anchor="t">
              <a:spAutoFit/>
            </a:bodyPr>
            <a:lstStyle/>
            <a:p>
              <a:pPr marL="0" lvl="0" indent="0" algn="l">
                <a:lnSpc>
                  <a:spcPts val="1620"/>
                </a:lnSpc>
              </a:pPr>
              <a:r>
                <a:rPr lang="en-US" sz="900">
                  <a:solidFill>
                    <a:srgbClr val="FFFFFF"/>
                  </a:solidFill>
                  <a:latin typeface="Lato Bold"/>
                </a:rPr>
                <a:t>Urdu</a:t>
              </a:r>
            </a:p>
          </p:txBody>
        </p:sp>
        <p:sp>
          <p:nvSpPr>
            <p:cNvPr id="70" name="TextBox 70"/>
            <p:cNvSpPr txBox="1"/>
            <p:nvPr/>
          </p:nvSpPr>
          <p:spPr>
            <a:xfrm>
              <a:off x="0" y="1181053"/>
              <a:ext cx="2408581" cy="241935"/>
            </a:xfrm>
            <a:prstGeom prst="rect">
              <a:avLst/>
            </a:prstGeom>
          </p:spPr>
          <p:txBody>
            <a:bodyPr lIns="0" tIns="0" rIns="0" bIns="0" rtlCol="0" anchor="t">
              <a:spAutoFit/>
            </a:bodyPr>
            <a:lstStyle/>
            <a:p>
              <a:pPr marL="0" lvl="0" indent="0" algn="l">
                <a:lnSpc>
                  <a:spcPts val="1620"/>
                </a:lnSpc>
              </a:pPr>
              <a:r>
                <a:rPr lang="en-US" sz="900">
                  <a:solidFill>
                    <a:srgbClr val="FFFFFF"/>
                  </a:solidFill>
                  <a:latin typeface="Lato Bold"/>
                </a:rPr>
                <a:t>Sindhi</a:t>
              </a:r>
            </a:p>
          </p:txBody>
        </p:sp>
        <p:sp>
          <p:nvSpPr>
            <p:cNvPr id="71" name="AutoShape 71"/>
            <p:cNvSpPr/>
            <p:nvPr/>
          </p:nvSpPr>
          <p:spPr>
            <a:xfrm>
              <a:off x="0" y="409523"/>
              <a:ext cx="3101450" cy="0"/>
            </a:xfrm>
            <a:prstGeom prst="line">
              <a:avLst/>
            </a:prstGeom>
            <a:ln w="12700" cap="flat">
              <a:solidFill>
                <a:srgbClr val="FFFFFF"/>
              </a:solidFill>
              <a:prstDash val="solid"/>
              <a:headEnd type="none" w="sm" len="sm"/>
              <a:tailEnd type="none" w="sm" len="sm"/>
            </a:ln>
          </p:spPr>
        </p:sp>
        <p:sp>
          <p:nvSpPr>
            <p:cNvPr id="72" name="TextBox 72"/>
            <p:cNvSpPr txBox="1"/>
            <p:nvPr/>
          </p:nvSpPr>
          <p:spPr>
            <a:xfrm>
              <a:off x="0" y="-28575"/>
              <a:ext cx="2408581" cy="364698"/>
            </a:xfrm>
            <a:prstGeom prst="rect">
              <a:avLst/>
            </a:prstGeom>
          </p:spPr>
          <p:txBody>
            <a:bodyPr lIns="0" tIns="0" rIns="0" bIns="0" rtlCol="0" anchor="t">
              <a:spAutoFit/>
            </a:bodyPr>
            <a:lstStyle/>
            <a:p>
              <a:pPr>
                <a:lnSpc>
                  <a:spcPts val="2380"/>
                </a:lnSpc>
              </a:pPr>
              <a:r>
                <a:rPr lang="en-US" sz="1700">
                  <a:solidFill>
                    <a:srgbClr val="FFFFFF"/>
                  </a:solidFill>
                  <a:latin typeface="Garet Bold"/>
                </a:rPr>
                <a:t>Language</a:t>
              </a:r>
            </a:p>
          </p:txBody>
        </p:sp>
      </p:grpSp>
      <p:grpSp>
        <p:nvGrpSpPr>
          <p:cNvPr id="73" name="Group 73"/>
          <p:cNvGrpSpPr/>
          <p:nvPr/>
        </p:nvGrpSpPr>
        <p:grpSpPr>
          <a:xfrm>
            <a:off x="296459" y="7207787"/>
            <a:ext cx="2326087" cy="2059633"/>
            <a:chOff x="0" y="0"/>
            <a:chExt cx="3101450" cy="2746178"/>
          </a:xfrm>
        </p:grpSpPr>
        <p:grpSp>
          <p:nvGrpSpPr>
            <p:cNvPr id="74" name="Group 74"/>
            <p:cNvGrpSpPr>
              <a:grpSpLocks noChangeAspect="1"/>
            </p:cNvGrpSpPr>
            <p:nvPr/>
          </p:nvGrpSpPr>
          <p:grpSpPr>
            <a:xfrm>
              <a:off x="0" y="749839"/>
              <a:ext cx="50913" cy="50888"/>
              <a:chOff x="0" y="0"/>
              <a:chExt cx="78003" cy="77978"/>
            </a:xfrm>
          </p:grpSpPr>
          <p:sp>
            <p:nvSpPr>
              <p:cNvPr id="75" name="Freeform 75"/>
              <p:cNvSpPr/>
              <p:nvPr/>
            </p:nvSpPr>
            <p:spPr>
              <a:xfrm>
                <a:off x="0" y="0"/>
                <a:ext cx="77978" cy="77978"/>
              </a:xfrm>
              <a:custGeom>
                <a:avLst/>
                <a:gdLst/>
                <a:ahLst/>
                <a:cxnLst/>
                <a:rect l="l" t="t" r="r" b="b"/>
                <a:pathLst>
                  <a:path w="77978" h="77978">
                    <a:moveTo>
                      <a:pt x="77978" y="38989"/>
                    </a:moveTo>
                    <a:cubicBezTo>
                      <a:pt x="77978" y="60579"/>
                      <a:pt x="60579" y="77978"/>
                      <a:pt x="38989" y="77978"/>
                    </a:cubicBezTo>
                    <a:cubicBezTo>
                      <a:pt x="17399" y="77978"/>
                      <a:pt x="0" y="60579"/>
                      <a:pt x="0" y="38989"/>
                    </a:cubicBezTo>
                    <a:cubicBezTo>
                      <a:pt x="0" y="17399"/>
                      <a:pt x="17526" y="0"/>
                      <a:pt x="38989" y="0"/>
                    </a:cubicBezTo>
                    <a:cubicBezTo>
                      <a:pt x="60452" y="0"/>
                      <a:pt x="77978" y="17399"/>
                      <a:pt x="77978" y="38989"/>
                    </a:cubicBezTo>
                  </a:path>
                </a:pathLst>
              </a:custGeom>
              <a:solidFill>
                <a:srgbClr val="FFFFFF"/>
              </a:solidFill>
            </p:spPr>
          </p:sp>
        </p:grpSp>
        <p:grpSp>
          <p:nvGrpSpPr>
            <p:cNvPr id="76" name="Group 76"/>
            <p:cNvGrpSpPr>
              <a:grpSpLocks noChangeAspect="1"/>
            </p:cNvGrpSpPr>
            <p:nvPr/>
          </p:nvGrpSpPr>
          <p:grpSpPr>
            <a:xfrm>
              <a:off x="0" y="1126746"/>
              <a:ext cx="50913" cy="50888"/>
              <a:chOff x="0" y="0"/>
              <a:chExt cx="78003" cy="77978"/>
            </a:xfrm>
          </p:grpSpPr>
          <p:sp>
            <p:nvSpPr>
              <p:cNvPr id="77" name="Freeform 77"/>
              <p:cNvSpPr/>
              <p:nvPr/>
            </p:nvSpPr>
            <p:spPr>
              <a:xfrm>
                <a:off x="0" y="0"/>
                <a:ext cx="77978" cy="77978"/>
              </a:xfrm>
              <a:custGeom>
                <a:avLst/>
                <a:gdLst/>
                <a:ahLst/>
                <a:cxnLst/>
                <a:rect l="l" t="t" r="r" b="b"/>
                <a:pathLst>
                  <a:path w="77978" h="77978">
                    <a:moveTo>
                      <a:pt x="77978" y="38989"/>
                    </a:moveTo>
                    <a:cubicBezTo>
                      <a:pt x="77978" y="60579"/>
                      <a:pt x="60579" y="77978"/>
                      <a:pt x="38989" y="77978"/>
                    </a:cubicBezTo>
                    <a:cubicBezTo>
                      <a:pt x="17399" y="77978"/>
                      <a:pt x="0" y="60579"/>
                      <a:pt x="0" y="38989"/>
                    </a:cubicBezTo>
                    <a:cubicBezTo>
                      <a:pt x="0" y="17399"/>
                      <a:pt x="17526" y="0"/>
                      <a:pt x="38989" y="0"/>
                    </a:cubicBezTo>
                    <a:cubicBezTo>
                      <a:pt x="60452" y="0"/>
                      <a:pt x="77978" y="17399"/>
                      <a:pt x="77978" y="38989"/>
                    </a:cubicBezTo>
                  </a:path>
                </a:pathLst>
              </a:custGeom>
              <a:solidFill>
                <a:srgbClr val="FFFFFF"/>
              </a:solidFill>
            </p:spPr>
          </p:sp>
        </p:grpSp>
        <p:grpSp>
          <p:nvGrpSpPr>
            <p:cNvPr id="78" name="Group 78"/>
            <p:cNvGrpSpPr>
              <a:grpSpLocks noChangeAspect="1"/>
            </p:cNvGrpSpPr>
            <p:nvPr/>
          </p:nvGrpSpPr>
          <p:grpSpPr>
            <a:xfrm>
              <a:off x="0" y="1503653"/>
              <a:ext cx="50913" cy="50888"/>
              <a:chOff x="0" y="0"/>
              <a:chExt cx="78003" cy="77978"/>
            </a:xfrm>
          </p:grpSpPr>
          <p:sp>
            <p:nvSpPr>
              <p:cNvPr id="79" name="Freeform 79"/>
              <p:cNvSpPr/>
              <p:nvPr/>
            </p:nvSpPr>
            <p:spPr>
              <a:xfrm>
                <a:off x="0" y="0"/>
                <a:ext cx="77978" cy="77978"/>
              </a:xfrm>
              <a:custGeom>
                <a:avLst/>
                <a:gdLst/>
                <a:ahLst/>
                <a:cxnLst/>
                <a:rect l="l" t="t" r="r" b="b"/>
                <a:pathLst>
                  <a:path w="77978" h="77978">
                    <a:moveTo>
                      <a:pt x="77978" y="38989"/>
                    </a:moveTo>
                    <a:cubicBezTo>
                      <a:pt x="77978" y="60579"/>
                      <a:pt x="60579" y="77978"/>
                      <a:pt x="38989" y="77978"/>
                    </a:cubicBezTo>
                    <a:cubicBezTo>
                      <a:pt x="17399" y="77978"/>
                      <a:pt x="0" y="60579"/>
                      <a:pt x="0" y="38989"/>
                    </a:cubicBezTo>
                    <a:cubicBezTo>
                      <a:pt x="0" y="17399"/>
                      <a:pt x="17526" y="0"/>
                      <a:pt x="38989" y="0"/>
                    </a:cubicBezTo>
                    <a:cubicBezTo>
                      <a:pt x="60452" y="0"/>
                      <a:pt x="77978" y="17399"/>
                      <a:pt x="77978" y="38989"/>
                    </a:cubicBezTo>
                  </a:path>
                </a:pathLst>
              </a:custGeom>
              <a:solidFill>
                <a:srgbClr val="FFFFFF"/>
              </a:solidFill>
            </p:spPr>
          </p:sp>
        </p:grpSp>
        <p:grpSp>
          <p:nvGrpSpPr>
            <p:cNvPr id="80" name="Group 80"/>
            <p:cNvGrpSpPr>
              <a:grpSpLocks noChangeAspect="1"/>
            </p:cNvGrpSpPr>
            <p:nvPr/>
          </p:nvGrpSpPr>
          <p:grpSpPr>
            <a:xfrm>
              <a:off x="0" y="1880560"/>
              <a:ext cx="50913" cy="50888"/>
              <a:chOff x="0" y="0"/>
              <a:chExt cx="78003" cy="77978"/>
            </a:xfrm>
          </p:grpSpPr>
          <p:sp>
            <p:nvSpPr>
              <p:cNvPr id="81" name="Freeform 81"/>
              <p:cNvSpPr/>
              <p:nvPr/>
            </p:nvSpPr>
            <p:spPr>
              <a:xfrm>
                <a:off x="0" y="0"/>
                <a:ext cx="77978" cy="77978"/>
              </a:xfrm>
              <a:custGeom>
                <a:avLst/>
                <a:gdLst/>
                <a:ahLst/>
                <a:cxnLst/>
                <a:rect l="l" t="t" r="r" b="b"/>
                <a:pathLst>
                  <a:path w="77978" h="77978">
                    <a:moveTo>
                      <a:pt x="77978" y="38989"/>
                    </a:moveTo>
                    <a:cubicBezTo>
                      <a:pt x="77978" y="60579"/>
                      <a:pt x="60579" y="77978"/>
                      <a:pt x="38989" y="77978"/>
                    </a:cubicBezTo>
                    <a:cubicBezTo>
                      <a:pt x="17399" y="77978"/>
                      <a:pt x="0" y="60579"/>
                      <a:pt x="0" y="38989"/>
                    </a:cubicBezTo>
                    <a:cubicBezTo>
                      <a:pt x="0" y="17399"/>
                      <a:pt x="17526" y="0"/>
                      <a:pt x="38989" y="0"/>
                    </a:cubicBezTo>
                    <a:cubicBezTo>
                      <a:pt x="60452" y="0"/>
                      <a:pt x="77978" y="17399"/>
                      <a:pt x="77978" y="38989"/>
                    </a:cubicBezTo>
                  </a:path>
                </a:pathLst>
              </a:custGeom>
              <a:solidFill>
                <a:srgbClr val="FFFFFF"/>
              </a:solidFill>
            </p:spPr>
          </p:sp>
        </p:grpSp>
        <p:grpSp>
          <p:nvGrpSpPr>
            <p:cNvPr id="82" name="Group 82"/>
            <p:cNvGrpSpPr>
              <a:grpSpLocks noChangeAspect="1"/>
            </p:cNvGrpSpPr>
            <p:nvPr/>
          </p:nvGrpSpPr>
          <p:grpSpPr>
            <a:xfrm>
              <a:off x="0" y="2257467"/>
              <a:ext cx="50913" cy="50888"/>
              <a:chOff x="0" y="0"/>
              <a:chExt cx="78003" cy="77978"/>
            </a:xfrm>
          </p:grpSpPr>
          <p:sp>
            <p:nvSpPr>
              <p:cNvPr id="83" name="Freeform 83"/>
              <p:cNvSpPr/>
              <p:nvPr/>
            </p:nvSpPr>
            <p:spPr>
              <a:xfrm>
                <a:off x="0" y="0"/>
                <a:ext cx="77978" cy="77978"/>
              </a:xfrm>
              <a:custGeom>
                <a:avLst/>
                <a:gdLst/>
                <a:ahLst/>
                <a:cxnLst/>
                <a:rect l="l" t="t" r="r" b="b"/>
                <a:pathLst>
                  <a:path w="77978" h="77978">
                    <a:moveTo>
                      <a:pt x="77978" y="38989"/>
                    </a:moveTo>
                    <a:cubicBezTo>
                      <a:pt x="77978" y="60579"/>
                      <a:pt x="60579" y="77978"/>
                      <a:pt x="38989" y="77978"/>
                    </a:cubicBezTo>
                    <a:cubicBezTo>
                      <a:pt x="17399" y="77978"/>
                      <a:pt x="0" y="60579"/>
                      <a:pt x="0" y="38989"/>
                    </a:cubicBezTo>
                    <a:cubicBezTo>
                      <a:pt x="0" y="17399"/>
                      <a:pt x="17526" y="0"/>
                      <a:pt x="38989" y="0"/>
                    </a:cubicBezTo>
                    <a:cubicBezTo>
                      <a:pt x="60452" y="0"/>
                      <a:pt x="77978" y="17399"/>
                      <a:pt x="77978" y="38989"/>
                    </a:cubicBezTo>
                  </a:path>
                </a:pathLst>
              </a:custGeom>
              <a:solidFill>
                <a:srgbClr val="FFFFFF"/>
              </a:solidFill>
            </p:spPr>
          </p:sp>
        </p:grpSp>
        <p:grpSp>
          <p:nvGrpSpPr>
            <p:cNvPr id="84" name="Group 84"/>
            <p:cNvGrpSpPr>
              <a:grpSpLocks noChangeAspect="1"/>
            </p:cNvGrpSpPr>
            <p:nvPr/>
          </p:nvGrpSpPr>
          <p:grpSpPr>
            <a:xfrm>
              <a:off x="0" y="2634374"/>
              <a:ext cx="50913" cy="50888"/>
              <a:chOff x="0" y="0"/>
              <a:chExt cx="78003" cy="77978"/>
            </a:xfrm>
          </p:grpSpPr>
          <p:sp>
            <p:nvSpPr>
              <p:cNvPr id="85" name="Freeform 85"/>
              <p:cNvSpPr/>
              <p:nvPr/>
            </p:nvSpPr>
            <p:spPr>
              <a:xfrm>
                <a:off x="0" y="0"/>
                <a:ext cx="77978" cy="77978"/>
              </a:xfrm>
              <a:custGeom>
                <a:avLst/>
                <a:gdLst/>
                <a:ahLst/>
                <a:cxnLst/>
                <a:rect l="l" t="t" r="r" b="b"/>
                <a:pathLst>
                  <a:path w="77978" h="77978">
                    <a:moveTo>
                      <a:pt x="77978" y="38989"/>
                    </a:moveTo>
                    <a:cubicBezTo>
                      <a:pt x="77978" y="60579"/>
                      <a:pt x="60579" y="77978"/>
                      <a:pt x="38989" y="77978"/>
                    </a:cubicBezTo>
                    <a:cubicBezTo>
                      <a:pt x="17399" y="77978"/>
                      <a:pt x="0" y="60579"/>
                      <a:pt x="0" y="38989"/>
                    </a:cubicBezTo>
                    <a:cubicBezTo>
                      <a:pt x="0" y="17399"/>
                      <a:pt x="17526" y="0"/>
                      <a:pt x="38989" y="0"/>
                    </a:cubicBezTo>
                    <a:cubicBezTo>
                      <a:pt x="60452" y="0"/>
                      <a:pt x="77978" y="17399"/>
                      <a:pt x="77978" y="38989"/>
                    </a:cubicBezTo>
                  </a:path>
                </a:pathLst>
              </a:custGeom>
              <a:solidFill>
                <a:srgbClr val="FFFFFF"/>
              </a:solidFill>
            </p:spPr>
          </p:sp>
        </p:grpSp>
        <p:sp>
          <p:nvSpPr>
            <p:cNvPr id="86" name="TextBox 86"/>
            <p:cNvSpPr txBox="1"/>
            <p:nvPr/>
          </p:nvSpPr>
          <p:spPr>
            <a:xfrm>
              <a:off x="241556" y="1037255"/>
              <a:ext cx="2640143" cy="201295"/>
            </a:xfrm>
            <a:prstGeom prst="rect">
              <a:avLst/>
            </a:prstGeom>
          </p:spPr>
          <p:txBody>
            <a:bodyPr lIns="0" tIns="0" rIns="0" bIns="0" rtlCol="0" anchor="t">
              <a:spAutoFit/>
            </a:bodyPr>
            <a:lstStyle/>
            <a:p>
              <a:pPr algn="l">
                <a:lnSpc>
                  <a:spcPts val="1259"/>
                </a:lnSpc>
              </a:pPr>
              <a:r>
                <a:rPr lang="en-US" sz="899" spc="-2">
                  <a:solidFill>
                    <a:srgbClr val="FFFFFF"/>
                  </a:solidFill>
                  <a:latin typeface="Lato"/>
                </a:rPr>
                <a:t>Leadership skills</a:t>
              </a:r>
            </a:p>
          </p:txBody>
        </p:sp>
        <p:sp>
          <p:nvSpPr>
            <p:cNvPr id="87" name="TextBox 87"/>
            <p:cNvSpPr txBox="1"/>
            <p:nvPr/>
          </p:nvSpPr>
          <p:spPr>
            <a:xfrm>
              <a:off x="241556" y="2544883"/>
              <a:ext cx="2640143" cy="201295"/>
            </a:xfrm>
            <a:prstGeom prst="rect">
              <a:avLst/>
            </a:prstGeom>
          </p:spPr>
          <p:txBody>
            <a:bodyPr lIns="0" tIns="0" rIns="0" bIns="0" rtlCol="0" anchor="t">
              <a:spAutoFit/>
            </a:bodyPr>
            <a:lstStyle/>
            <a:p>
              <a:pPr algn="l">
                <a:lnSpc>
                  <a:spcPts val="1259"/>
                </a:lnSpc>
              </a:pPr>
              <a:r>
                <a:rPr lang="en-US" sz="899" spc="-2">
                  <a:solidFill>
                    <a:srgbClr val="FFFFFF"/>
                  </a:solidFill>
                  <a:latin typeface="Lato"/>
                </a:rPr>
                <a:t>Problem solving and critical thinking</a:t>
              </a:r>
            </a:p>
          </p:txBody>
        </p:sp>
        <p:sp>
          <p:nvSpPr>
            <p:cNvPr id="88" name="TextBox 88"/>
            <p:cNvSpPr txBox="1"/>
            <p:nvPr/>
          </p:nvSpPr>
          <p:spPr>
            <a:xfrm>
              <a:off x="241556" y="1791069"/>
              <a:ext cx="2640143" cy="201295"/>
            </a:xfrm>
            <a:prstGeom prst="rect">
              <a:avLst/>
            </a:prstGeom>
          </p:spPr>
          <p:txBody>
            <a:bodyPr lIns="0" tIns="0" rIns="0" bIns="0" rtlCol="0" anchor="t">
              <a:spAutoFit/>
            </a:bodyPr>
            <a:lstStyle/>
            <a:p>
              <a:pPr algn="l">
                <a:lnSpc>
                  <a:spcPts val="1259"/>
                </a:lnSpc>
              </a:pPr>
              <a:r>
                <a:rPr lang="en-US" sz="899" spc="-2">
                  <a:solidFill>
                    <a:srgbClr val="FFFFFF"/>
                  </a:solidFill>
                  <a:latin typeface="Lato"/>
                </a:rPr>
                <a:t>Time management</a:t>
              </a:r>
            </a:p>
          </p:txBody>
        </p:sp>
        <p:sp>
          <p:nvSpPr>
            <p:cNvPr id="89" name="TextBox 89"/>
            <p:cNvSpPr txBox="1"/>
            <p:nvPr/>
          </p:nvSpPr>
          <p:spPr>
            <a:xfrm>
              <a:off x="241556" y="660348"/>
              <a:ext cx="2640143" cy="201295"/>
            </a:xfrm>
            <a:prstGeom prst="rect">
              <a:avLst/>
            </a:prstGeom>
          </p:spPr>
          <p:txBody>
            <a:bodyPr lIns="0" tIns="0" rIns="0" bIns="0" rtlCol="0" anchor="t">
              <a:spAutoFit/>
            </a:bodyPr>
            <a:lstStyle/>
            <a:p>
              <a:pPr algn="l">
                <a:lnSpc>
                  <a:spcPts val="1259"/>
                </a:lnSpc>
              </a:pPr>
              <a:r>
                <a:rPr lang="en-US" sz="899" spc="-2">
                  <a:solidFill>
                    <a:srgbClr val="FFFFFF"/>
                  </a:solidFill>
                  <a:latin typeface="Lato"/>
                </a:rPr>
                <a:t>Business communication skills</a:t>
              </a:r>
            </a:p>
          </p:txBody>
        </p:sp>
        <p:sp>
          <p:nvSpPr>
            <p:cNvPr id="90" name="TextBox 90"/>
            <p:cNvSpPr txBox="1"/>
            <p:nvPr/>
          </p:nvSpPr>
          <p:spPr>
            <a:xfrm>
              <a:off x="241556" y="2167976"/>
              <a:ext cx="2640143" cy="201295"/>
            </a:xfrm>
            <a:prstGeom prst="rect">
              <a:avLst/>
            </a:prstGeom>
          </p:spPr>
          <p:txBody>
            <a:bodyPr lIns="0" tIns="0" rIns="0" bIns="0" rtlCol="0" anchor="t">
              <a:spAutoFit/>
            </a:bodyPr>
            <a:lstStyle/>
            <a:p>
              <a:pPr algn="l">
                <a:lnSpc>
                  <a:spcPts val="1259"/>
                </a:lnSpc>
              </a:pPr>
              <a:r>
                <a:rPr lang="en-US" sz="899" spc="-2">
                  <a:solidFill>
                    <a:srgbClr val="FFFFFF"/>
                  </a:solidFill>
                  <a:latin typeface="Lato"/>
                </a:rPr>
                <a:t>Interpersonal skills</a:t>
              </a:r>
            </a:p>
          </p:txBody>
        </p:sp>
        <p:sp>
          <p:nvSpPr>
            <p:cNvPr id="91" name="TextBox 91"/>
            <p:cNvSpPr txBox="1"/>
            <p:nvPr/>
          </p:nvSpPr>
          <p:spPr>
            <a:xfrm>
              <a:off x="241556" y="1414162"/>
              <a:ext cx="2640143" cy="201295"/>
            </a:xfrm>
            <a:prstGeom prst="rect">
              <a:avLst/>
            </a:prstGeom>
          </p:spPr>
          <p:txBody>
            <a:bodyPr lIns="0" tIns="0" rIns="0" bIns="0" rtlCol="0" anchor="t">
              <a:spAutoFit/>
            </a:bodyPr>
            <a:lstStyle/>
            <a:p>
              <a:pPr algn="l">
                <a:lnSpc>
                  <a:spcPts val="1259"/>
                </a:lnSpc>
              </a:pPr>
              <a:r>
                <a:rPr lang="en-US" sz="899" spc="-2">
                  <a:solidFill>
                    <a:srgbClr val="FFFFFF"/>
                  </a:solidFill>
                  <a:latin typeface="Lato"/>
                </a:rPr>
                <a:t>Team work and collaboration</a:t>
              </a:r>
            </a:p>
          </p:txBody>
        </p:sp>
        <p:sp>
          <p:nvSpPr>
            <p:cNvPr id="92" name="AutoShape 92"/>
            <p:cNvSpPr/>
            <p:nvPr/>
          </p:nvSpPr>
          <p:spPr>
            <a:xfrm>
              <a:off x="0" y="409523"/>
              <a:ext cx="3101450" cy="0"/>
            </a:xfrm>
            <a:prstGeom prst="line">
              <a:avLst/>
            </a:prstGeom>
            <a:ln w="12700" cap="flat">
              <a:solidFill>
                <a:srgbClr val="FFFFFF"/>
              </a:solidFill>
              <a:prstDash val="solid"/>
              <a:headEnd type="none" w="sm" len="sm"/>
              <a:tailEnd type="none" w="sm" len="sm"/>
            </a:ln>
          </p:spPr>
        </p:sp>
        <p:sp>
          <p:nvSpPr>
            <p:cNvPr id="93" name="TextBox 93"/>
            <p:cNvSpPr txBox="1"/>
            <p:nvPr/>
          </p:nvSpPr>
          <p:spPr>
            <a:xfrm>
              <a:off x="0" y="-28575"/>
              <a:ext cx="2408581" cy="364698"/>
            </a:xfrm>
            <a:prstGeom prst="rect">
              <a:avLst/>
            </a:prstGeom>
          </p:spPr>
          <p:txBody>
            <a:bodyPr lIns="0" tIns="0" rIns="0" bIns="0" rtlCol="0" anchor="t">
              <a:spAutoFit/>
            </a:bodyPr>
            <a:lstStyle/>
            <a:p>
              <a:pPr>
                <a:lnSpc>
                  <a:spcPts val="2380"/>
                </a:lnSpc>
              </a:pPr>
              <a:r>
                <a:rPr lang="en-US" sz="1700">
                  <a:solidFill>
                    <a:srgbClr val="FFFFFF"/>
                  </a:solidFill>
                  <a:latin typeface="Garet Bold"/>
                </a:rPr>
                <a:t>Expertise</a:t>
              </a:r>
            </a:p>
          </p:txBody>
        </p:sp>
      </p:grpSp>
      <p:sp>
        <p:nvSpPr>
          <p:cNvPr id="94" name="TextBox 94"/>
          <p:cNvSpPr txBox="1"/>
          <p:nvPr/>
        </p:nvSpPr>
        <p:spPr>
          <a:xfrm>
            <a:off x="2880531" y="434268"/>
            <a:ext cx="4082472" cy="547370"/>
          </a:xfrm>
          <a:prstGeom prst="rect">
            <a:avLst/>
          </a:prstGeom>
        </p:spPr>
        <p:txBody>
          <a:bodyPr lIns="0" tIns="0" rIns="0" bIns="0" rtlCol="0" anchor="t">
            <a:spAutoFit/>
          </a:bodyPr>
          <a:lstStyle/>
          <a:p>
            <a:pPr algn="l">
              <a:lnSpc>
                <a:spcPts val="4480"/>
              </a:lnSpc>
            </a:pPr>
            <a:r>
              <a:rPr lang="en-US" sz="3200" spc="224">
                <a:solidFill>
                  <a:srgbClr val="323B4C"/>
                </a:solidFill>
                <a:latin typeface="Lato Bold"/>
              </a:rPr>
              <a:t>ZUHAIB </a:t>
            </a:r>
            <a:r>
              <a:rPr lang="en-US" sz="3200" spc="224">
                <a:solidFill>
                  <a:srgbClr val="323B4C"/>
                </a:solidFill>
                <a:latin typeface="Lato"/>
              </a:rPr>
              <a:t>HASSAN</a:t>
            </a:r>
          </a:p>
        </p:txBody>
      </p:sp>
      <p:sp>
        <p:nvSpPr>
          <p:cNvPr id="95" name="TextBox 95"/>
          <p:cNvSpPr txBox="1"/>
          <p:nvPr/>
        </p:nvSpPr>
        <p:spPr>
          <a:xfrm>
            <a:off x="2880531" y="929619"/>
            <a:ext cx="3436700" cy="266700"/>
          </a:xfrm>
          <a:prstGeom prst="rect">
            <a:avLst/>
          </a:prstGeom>
        </p:spPr>
        <p:txBody>
          <a:bodyPr lIns="0" tIns="0" rIns="0" bIns="0" rtlCol="0" anchor="t">
            <a:spAutoFit/>
          </a:bodyPr>
          <a:lstStyle/>
          <a:p>
            <a:pPr>
              <a:lnSpc>
                <a:spcPts val="2100"/>
              </a:lnSpc>
              <a:spcBef>
                <a:spcPct val="0"/>
              </a:spcBef>
            </a:pPr>
            <a:r>
              <a:rPr lang="en-US" sz="1500" spc="321">
                <a:solidFill>
                  <a:srgbClr val="323B4C"/>
                </a:solidFill>
                <a:latin typeface="Lato"/>
              </a:rPr>
              <a:t>BS Statistics</a:t>
            </a:r>
          </a:p>
        </p:txBody>
      </p:sp>
      <p:sp>
        <p:nvSpPr>
          <p:cNvPr id="96" name="TextBox 96"/>
          <p:cNvSpPr txBox="1"/>
          <p:nvPr/>
        </p:nvSpPr>
        <p:spPr>
          <a:xfrm>
            <a:off x="2880531" y="1466765"/>
            <a:ext cx="4421485" cy="279189"/>
          </a:xfrm>
          <a:prstGeom prst="rect">
            <a:avLst/>
          </a:prstGeom>
        </p:spPr>
        <p:txBody>
          <a:bodyPr lIns="0" tIns="0" rIns="0" bIns="0" rtlCol="0" anchor="t">
            <a:spAutoFit/>
          </a:bodyPr>
          <a:lstStyle/>
          <a:p>
            <a:pPr algn="just">
              <a:lnSpc>
                <a:spcPts val="1120"/>
              </a:lnSpc>
            </a:pPr>
            <a:r>
              <a:rPr lang="en-US" sz="800">
                <a:solidFill>
                  <a:srgbClr val="737373"/>
                </a:solidFill>
                <a:latin typeface="Lato"/>
              </a:rPr>
              <a:t>Seeking a position in a reputed company as an Administrative person where I can utilize my knowledge and study to serve the company towards progress according to its aims and objectives.</a:t>
            </a:r>
          </a:p>
        </p:txBody>
      </p:sp>
      <p:grpSp>
        <p:nvGrpSpPr>
          <p:cNvPr id="97" name="Group 40"/>
          <p:cNvGrpSpPr/>
          <p:nvPr/>
        </p:nvGrpSpPr>
        <p:grpSpPr>
          <a:xfrm>
            <a:off x="2863850" y="8318500"/>
            <a:ext cx="100341" cy="100341"/>
            <a:chOff x="0" y="0"/>
            <a:chExt cx="133788" cy="133788"/>
          </a:xfrm>
        </p:grpSpPr>
        <p:grpSp>
          <p:nvGrpSpPr>
            <p:cNvPr id="98" name="Group 41"/>
            <p:cNvGrpSpPr>
              <a:grpSpLocks noChangeAspect="1"/>
            </p:cNvGrpSpPr>
            <p:nvPr/>
          </p:nvGrpSpPr>
          <p:grpSpPr>
            <a:xfrm>
              <a:off x="0" y="0"/>
              <a:ext cx="133713" cy="133713"/>
              <a:chOff x="0" y="0"/>
              <a:chExt cx="91440" cy="91440"/>
            </a:xfrm>
          </p:grpSpPr>
          <p:sp>
            <p:nvSpPr>
              <p:cNvPr id="101" name="Freeform 42"/>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323B4C"/>
              </a:solidFill>
            </p:spPr>
          </p:sp>
        </p:grpSp>
        <p:grpSp>
          <p:nvGrpSpPr>
            <p:cNvPr id="99" name="Group 43"/>
            <p:cNvGrpSpPr>
              <a:grpSpLocks noChangeAspect="1"/>
            </p:cNvGrpSpPr>
            <p:nvPr/>
          </p:nvGrpSpPr>
          <p:grpSpPr>
            <a:xfrm>
              <a:off x="22266" y="22266"/>
              <a:ext cx="89205" cy="89205"/>
              <a:chOff x="0" y="0"/>
              <a:chExt cx="91440" cy="91440"/>
            </a:xfrm>
          </p:grpSpPr>
          <p:sp>
            <p:nvSpPr>
              <p:cNvPr id="100" name="Freeform 44"/>
              <p:cNvSpPr/>
              <p:nvPr/>
            </p:nvSpPr>
            <p:spPr>
              <a:xfrm>
                <a:off x="0" y="0"/>
                <a:ext cx="91440" cy="91440"/>
              </a:xfrm>
              <a:custGeom>
                <a:avLst/>
                <a:gdLst/>
                <a:ahLst/>
                <a:cxnLst/>
                <a:rect l="l" t="t" r="r" b="b"/>
                <a:pathLst>
                  <a:path w="91440" h="91440">
                    <a:moveTo>
                      <a:pt x="91440" y="45720"/>
                    </a:moveTo>
                    <a:cubicBezTo>
                      <a:pt x="91440" y="70993"/>
                      <a:pt x="70993" y="91440"/>
                      <a:pt x="45720" y="91440"/>
                    </a:cubicBezTo>
                    <a:cubicBezTo>
                      <a:pt x="20447" y="91440"/>
                      <a:pt x="0" y="70993"/>
                      <a:pt x="0" y="45720"/>
                    </a:cubicBezTo>
                    <a:cubicBezTo>
                      <a:pt x="0" y="20447"/>
                      <a:pt x="20447" y="0"/>
                      <a:pt x="45720" y="0"/>
                    </a:cubicBezTo>
                    <a:cubicBezTo>
                      <a:pt x="70993" y="0"/>
                      <a:pt x="91440" y="20447"/>
                      <a:pt x="91440" y="45720"/>
                    </a:cubicBezTo>
                  </a:path>
                </a:pathLst>
              </a:custGeom>
              <a:solidFill>
                <a:srgbClr val="FFFFFF"/>
              </a:solidFill>
            </p:spPr>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314</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Garet Bold</vt:lpstr>
      <vt:lpstr>Lato</vt:lpstr>
      <vt:lpstr>Lato Bold</vt:lpstr>
      <vt:lpstr>Lato Bold Bold</vt: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ZUHAIB HASSAN CV</dc:title>
  <dc:creator>zuhaib</dc:creator>
  <cp:lastModifiedBy>Windows User</cp:lastModifiedBy>
  <cp:revision>5</cp:revision>
  <dcterms:created xsi:type="dcterms:W3CDTF">2006-08-16T00:00:00Z</dcterms:created>
  <dcterms:modified xsi:type="dcterms:W3CDTF">2024-10-07T08:19:59Z</dcterms:modified>
  <dc:identifier>DAFHlplyJ7Q</dc:identifier>
</cp:coreProperties>
</file>